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57" r:id="rId3"/>
    <p:sldId id="262" r:id="rId4"/>
    <p:sldId id="300" r:id="rId5"/>
    <p:sldId id="304" r:id="rId6"/>
    <p:sldId id="301"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40" r:id="rId38"/>
    <p:sldId id="327" r:id="rId39"/>
    <p:sldId id="328" r:id="rId40"/>
    <p:sldId id="329" r:id="rId41"/>
    <p:sldId id="367" r:id="rId42"/>
    <p:sldId id="288" r:id="rId43"/>
    <p:sldId id="330" r:id="rId44"/>
    <p:sldId id="331" r:id="rId45"/>
    <p:sldId id="332" r:id="rId46"/>
    <p:sldId id="333" r:id="rId47"/>
    <p:sldId id="334" r:id="rId48"/>
    <p:sldId id="335" r:id="rId49"/>
    <p:sldId id="336" r:id="rId50"/>
    <p:sldId id="342" r:id="rId51"/>
    <p:sldId id="377" r:id="rId52"/>
    <p:sldId id="341" r:id="rId53"/>
    <p:sldId id="374" r:id="rId54"/>
    <p:sldId id="386" r:id="rId55"/>
    <p:sldId id="337" r:id="rId56"/>
    <p:sldId id="343" r:id="rId57"/>
    <p:sldId id="338" r:id="rId58"/>
    <p:sldId id="378" r:id="rId59"/>
    <p:sldId id="339" r:id="rId60"/>
    <p:sldId id="344" r:id="rId61"/>
    <p:sldId id="379" r:id="rId62"/>
    <p:sldId id="345" r:id="rId63"/>
    <p:sldId id="346" r:id="rId64"/>
    <p:sldId id="373" r:id="rId65"/>
    <p:sldId id="348" r:id="rId66"/>
    <p:sldId id="349" r:id="rId67"/>
    <p:sldId id="350" r:id="rId68"/>
    <p:sldId id="353" r:id="rId69"/>
    <p:sldId id="354" r:id="rId70"/>
    <p:sldId id="351" r:id="rId71"/>
    <p:sldId id="352" r:id="rId72"/>
    <p:sldId id="355" r:id="rId73"/>
    <p:sldId id="358" r:id="rId74"/>
    <p:sldId id="375" r:id="rId75"/>
    <p:sldId id="376" r:id="rId76"/>
    <p:sldId id="366" r:id="rId77"/>
    <p:sldId id="380" r:id="rId78"/>
    <p:sldId id="381" r:id="rId79"/>
    <p:sldId id="382" r:id="rId80"/>
    <p:sldId id="383" r:id="rId81"/>
    <p:sldId id="384" r:id="rId82"/>
    <p:sldId id="356" r:id="rId83"/>
    <p:sldId id="357" r:id="rId84"/>
    <p:sldId id="364" r:id="rId85"/>
    <p:sldId id="359" r:id="rId86"/>
    <p:sldId id="360" r:id="rId87"/>
    <p:sldId id="361" r:id="rId88"/>
    <p:sldId id="362" r:id="rId89"/>
    <p:sldId id="363" r:id="rId90"/>
    <p:sldId id="368" r:id="rId91"/>
    <p:sldId id="371" r:id="rId92"/>
    <p:sldId id="385" r:id="rId93"/>
    <p:sldId id="370" r:id="rId94"/>
    <p:sldId id="369" r:id="rId95"/>
    <p:sldId id="372" r:id="rId96"/>
    <p:sldId id="29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32" d="100"/>
          <a:sy n="132" d="100"/>
        </p:scale>
        <p:origin x="144"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(team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(team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09/01/2018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09/01/2018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09/01/2018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09/01/2018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09/01/2018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09/01/2018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09/01/2018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09/01/2018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09/01/2018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09/01/2018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09/01/2018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09/01/2018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09/01/2018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78ES6PDC5A" TargetMode="External"/><Relationship Id="rId13" Type="http://schemas.openxmlformats.org/officeDocument/2006/relationships/image" Target="../media/image41.png"/><Relationship Id="rId18" Type="http://schemas.openxmlformats.org/officeDocument/2006/relationships/hyperlink" Target="https://www.youtube.com/watch?v=PGw14X8wO0U" TargetMode="External"/><Relationship Id="rId3" Type="http://schemas.openxmlformats.org/officeDocument/2006/relationships/image" Target="../media/image36.png"/><Relationship Id="rId21" Type="http://schemas.openxmlformats.org/officeDocument/2006/relationships/hyperlink" Target="https://www.youtube.com/watch?v=Z9NzVNoDQ2o" TargetMode="External"/><Relationship Id="rId7" Type="http://schemas.openxmlformats.org/officeDocument/2006/relationships/image" Target="../media/image38.png"/><Relationship Id="rId12" Type="http://schemas.openxmlformats.org/officeDocument/2006/relationships/hyperlink" Target="https://www.youtube.com/watch?v=GL2x8t5zmNA" TargetMode="External"/><Relationship Id="rId17" Type="http://schemas.openxmlformats.org/officeDocument/2006/relationships/image" Target="../media/image43.png"/><Relationship Id="rId2" Type="http://schemas.openxmlformats.org/officeDocument/2006/relationships/hyperlink" Target="https://www.youtube.com/watch?v=GAM4qmIr47Q" TargetMode="External"/><Relationship Id="rId16" Type="http://schemas.openxmlformats.org/officeDocument/2006/relationships/hyperlink" Target="https://www.youtube.com/watch?v=PQ2aKUGEv6U" TargetMode="Externa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www.youtube.com/watch?v=bDRAwltPFDI" TargetMode="External"/><Relationship Id="rId11" Type="http://schemas.openxmlformats.org/officeDocument/2006/relationships/image" Target="../media/image40.png"/><Relationship Id="rId24" Type="http://schemas.openxmlformats.org/officeDocument/2006/relationships/image" Target="../media/image4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hyperlink" Target="https://www.youtube.com/watch?v=MGnZpyUTf9k" TargetMode="External"/><Relationship Id="rId10" Type="http://schemas.openxmlformats.org/officeDocument/2006/relationships/hyperlink" Target="https://www.youtube.com/watch?v=F1OUjWqDrSk" TargetMode="External"/><Relationship Id="rId19" Type="http://schemas.openxmlformats.org/officeDocument/2006/relationships/image" Target="../media/image44.png"/><Relationship Id="rId4" Type="http://schemas.openxmlformats.org/officeDocument/2006/relationships/hyperlink" Target="https://www.youtube.com/watch?v=gAK1nj1FvCw" TargetMode="External"/><Relationship Id="rId9" Type="http://schemas.openxmlformats.org/officeDocument/2006/relationships/image" Target="../media/image39.png"/><Relationship Id="rId14" Type="http://schemas.openxmlformats.org/officeDocument/2006/relationships/hyperlink" Target="https://www.youtube.com/watch?v=42xFb8KPRos" TargetMode="External"/><Relationship Id="rId2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338255770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800" dirty="0">
                <a:solidFill>
                  <a:schemeClr val="bg1"/>
                </a:solidFill>
                <a:latin typeface="+mj-lt"/>
                <a:ea typeface="+mj-ea"/>
                <a:cs typeface="+mj-cs"/>
              </a:rPr>
              <a:t>Current methods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lnSpcReduction="10000"/>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err="1"/>
              <a:t>Matlab</a:t>
            </a:r>
            <a:r>
              <a:rPr lang="fi-FI" sz="1400" dirty="0"/>
              <a:t>, Python</a:t>
            </a:r>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Motivation</a:t>
            </a:r>
            <a:r>
              <a:rPr lang="fi-FI" sz="4800" dirty="0"/>
              <a:t>:</a:t>
            </a:r>
            <a:br>
              <a:rPr lang="fi-FI" sz="4800" dirty="0"/>
            </a:br>
            <a:r>
              <a:rPr lang="fi-FI" sz="4800" dirty="0" err="1"/>
              <a:t>Understanding</a:t>
            </a:r>
            <a:r>
              <a:rPr lang="fi-FI" sz="4800" dirty="0"/>
              <a:t> Image</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8" y="281033"/>
            <a:ext cx="6310407" cy="3416320"/>
          </a:xfrm>
          <a:prstGeom prst="rect">
            <a:avLst/>
          </a:prstGeom>
        </p:spPr>
        <p:txBody>
          <a:bodyPr wrap="square">
            <a:spAutoFit/>
          </a:bodyPr>
          <a:lstStyle/>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 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Keras</a:t>
            </a:r>
            <a:r>
              <a:rPr lang="en-GB" dirty="0"/>
              <a:t>, </a:t>
            </a: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fi-FI" dirty="0" err="1"/>
              <a:t>NumPy</a:t>
            </a:r>
            <a:r>
              <a:rPr lang="fi-FI" dirty="0"/>
              <a:t>, P</a:t>
            </a:r>
            <a:r>
              <a:rPr lang="en-GB" dirty="0" err="1"/>
              <a:t>andas</a:t>
            </a:r>
            <a:r>
              <a:rPr lang="en-GB" dirty="0"/>
              <a:t>, </a:t>
            </a:r>
            <a:r>
              <a:rPr lang="en-GB" dirty="0" err="1"/>
              <a:t>MatPlotLib</a:t>
            </a:r>
            <a:r>
              <a:rPr lang="en-GB" dirty="0"/>
              <a:t>, </a:t>
            </a:r>
            <a:r>
              <a:rPr lang="en-GB" dirty="0" err="1"/>
              <a:t>SkLearn</a:t>
            </a:r>
            <a:r>
              <a:rPr lang="en-GB" dirty="0"/>
              <a:t>, SciPy, </a:t>
            </a:r>
            <a:r>
              <a:rPr lang="en-GB" dirty="0" err="1"/>
              <a:t>SeaBorn</a:t>
            </a:r>
            <a:r>
              <a:rPr lang="en-GB" dirty="0"/>
              <a:t>,…</a:t>
            </a:r>
          </a:p>
          <a:p>
            <a:pPr marL="800100" lvl="1" indent="-342900">
              <a:buFont typeface="Arial" panose="020B0604020202020204" pitchFamily="34" charset="0"/>
              <a:buChar char="•"/>
            </a:pPr>
            <a:r>
              <a:rPr lang="en-GB" dirty="0"/>
              <a:t>(</a:t>
            </a:r>
            <a:r>
              <a:rPr lang="en-GB" dirty="0" err="1"/>
              <a:t>PyTorch</a:t>
            </a:r>
            <a:r>
              <a:rPr lang="en-GB" dirty="0"/>
              <a:t>, Caffe2Go, if required)</a:t>
            </a:r>
          </a:p>
          <a:p>
            <a:pPr marL="800100" lvl="1" indent="-342900">
              <a:buFont typeface="Arial" panose="020B0604020202020204" pitchFamily="34" charset="0"/>
              <a:buChar char="•"/>
            </a:pPr>
            <a:r>
              <a:rPr lang="en-GB" dirty="0"/>
              <a:t>Visual Studio - prototype user interface</a:t>
            </a:r>
          </a:p>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5156147"/>
            <a:ext cx="5125941" cy="923330"/>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8" name="Suorakulmio 7">
            <a:extLst>
              <a:ext uri="{FF2B5EF4-FFF2-40B4-BE49-F238E27FC236}">
                <a16:creationId xmlns:a16="http://schemas.microsoft.com/office/drawing/2014/main" id="{5D9213B2-1FB9-44F9-BFA7-EBE94AC1694F}"/>
              </a:ext>
            </a:extLst>
          </p:cNvPr>
          <p:cNvSpPr/>
          <p:nvPr/>
        </p:nvSpPr>
        <p:spPr>
          <a:xfrm>
            <a:off x="6429836" y="5264834"/>
            <a:ext cx="4238164" cy="646331"/>
          </a:xfrm>
          <a:prstGeom prst="rect">
            <a:avLst/>
          </a:prstGeom>
        </p:spPr>
        <p:txBody>
          <a:bodyPr wrap="square">
            <a:spAutoFit/>
          </a:bodyPr>
          <a:lstStyle/>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a:t>
            </a:r>
          </a:p>
        </p:txBody>
      </p:sp>
      <p:pic>
        <p:nvPicPr>
          <p:cNvPr id="2" name="Kuva 1">
            <a:extLst>
              <a:ext uri="{FF2B5EF4-FFF2-40B4-BE49-F238E27FC236}">
                <a16:creationId xmlns:a16="http://schemas.microsoft.com/office/drawing/2014/main" id="{EFBE4DC2-4507-4A89-B1CA-BCE5C1B3F254}"/>
              </a:ext>
            </a:extLst>
          </p:cNvPr>
          <p:cNvPicPr>
            <a:picLocks noChangeAspect="1"/>
          </p:cNvPicPr>
          <p:nvPr/>
        </p:nvPicPr>
        <p:blipFill>
          <a:blip r:embed="rId2"/>
          <a:stretch>
            <a:fillRect/>
          </a:stretch>
        </p:blipFill>
        <p:spPr>
          <a:xfrm>
            <a:off x="4789163" y="294111"/>
            <a:ext cx="3350852" cy="4381595"/>
          </a:xfrm>
          <a:prstGeom prst="rect">
            <a:avLst/>
          </a:prstGeom>
        </p:spPr>
      </p:pic>
      <p:pic>
        <p:nvPicPr>
          <p:cNvPr id="3" name="Kuva 2">
            <a:extLst>
              <a:ext uri="{FF2B5EF4-FFF2-40B4-BE49-F238E27FC236}">
                <a16:creationId xmlns:a16="http://schemas.microsoft.com/office/drawing/2014/main" id="{4687373F-BAF1-4D4A-957B-30962770814D}"/>
              </a:ext>
            </a:extLst>
          </p:cNvPr>
          <p:cNvPicPr>
            <a:picLocks noChangeAspect="1"/>
          </p:cNvPicPr>
          <p:nvPr/>
        </p:nvPicPr>
        <p:blipFill>
          <a:blip r:embed="rId3"/>
          <a:stretch>
            <a:fillRect/>
          </a:stretch>
        </p:blipFill>
        <p:spPr>
          <a:xfrm>
            <a:off x="8234787" y="294111"/>
            <a:ext cx="3894009" cy="4381595"/>
          </a:xfrm>
          <a:prstGeom prst="rect">
            <a:avLst/>
          </a:prstGeom>
        </p:spPr>
      </p:pic>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Demos</a:t>
            </a:r>
          </a:p>
        </p:txBody>
      </p:sp>
      <p:sp>
        <p:nvSpPr>
          <p:cNvPr id="10" name="Suorakulmio 9">
            <a:extLst>
              <a:ext uri="{FF2B5EF4-FFF2-40B4-BE49-F238E27FC236}">
                <a16:creationId xmlns:a16="http://schemas.microsoft.com/office/drawing/2014/main" id="{C714C9EB-9BC2-4F97-90EC-AAA7B2ACCCFC}"/>
              </a:ext>
            </a:extLst>
          </p:cNvPr>
          <p:cNvSpPr/>
          <p:nvPr/>
        </p:nvSpPr>
        <p:spPr>
          <a:xfrm>
            <a:off x="4897993" y="6244503"/>
            <a:ext cx="5295442" cy="369332"/>
          </a:xfrm>
          <a:prstGeom prst="rect">
            <a:avLst/>
          </a:prstGeom>
        </p:spPr>
        <p:txBody>
          <a:bodyPr wrap="square">
            <a:spAutoFit/>
          </a:bodyPr>
          <a:lstStyle/>
          <a:p>
            <a:r>
              <a:rPr lang="fi-FI" dirty="0"/>
              <a:t>YouTube </a:t>
            </a:r>
            <a:r>
              <a:rPr lang="fi-FI" dirty="0" err="1"/>
              <a:t>channel</a:t>
            </a:r>
            <a:r>
              <a:rPr lang="fi-FI" dirty="0"/>
              <a:t>: Sakari Lampola</a:t>
            </a:r>
            <a:endParaRPr lang="en-GB" dirty="0"/>
          </a:p>
        </p:txBody>
      </p:sp>
      <p:pic>
        <p:nvPicPr>
          <p:cNvPr id="3" name="Kuva 2">
            <a:hlinkClick r:id="rId2"/>
            <a:extLst>
              <a:ext uri="{FF2B5EF4-FFF2-40B4-BE49-F238E27FC236}">
                <a16:creationId xmlns:a16="http://schemas.microsoft.com/office/drawing/2014/main" id="{6D685DC1-A7F2-46A4-A521-8FE44AB29F35}"/>
              </a:ext>
            </a:extLst>
          </p:cNvPr>
          <p:cNvPicPr>
            <a:picLocks noChangeAspect="1"/>
          </p:cNvPicPr>
          <p:nvPr/>
        </p:nvPicPr>
        <p:blipFill>
          <a:blip r:embed="rId3"/>
          <a:stretch>
            <a:fillRect/>
          </a:stretch>
        </p:blipFill>
        <p:spPr>
          <a:xfrm>
            <a:off x="4897993" y="244165"/>
            <a:ext cx="2163207" cy="1298722"/>
          </a:xfrm>
          <a:prstGeom prst="rect">
            <a:avLst/>
          </a:prstGeom>
        </p:spPr>
      </p:pic>
      <p:pic>
        <p:nvPicPr>
          <p:cNvPr id="4" name="Kuva 3">
            <a:hlinkClick r:id="rId4"/>
            <a:extLst>
              <a:ext uri="{FF2B5EF4-FFF2-40B4-BE49-F238E27FC236}">
                <a16:creationId xmlns:a16="http://schemas.microsoft.com/office/drawing/2014/main" id="{7F544A8A-37B1-4C9A-ADBA-411BBAD075C9}"/>
              </a:ext>
            </a:extLst>
          </p:cNvPr>
          <p:cNvPicPr>
            <a:picLocks noChangeAspect="1"/>
          </p:cNvPicPr>
          <p:nvPr/>
        </p:nvPicPr>
        <p:blipFill>
          <a:blip r:embed="rId5"/>
          <a:stretch>
            <a:fillRect/>
          </a:stretch>
        </p:blipFill>
        <p:spPr>
          <a:xfrm>
            <a:off x="7133772" y="244164"/>
            <a:ext cx="2149266" cy="1298722"/>
          </a:xfrm>
          <a:prstGeom prst="rect">
            <a:avLst/>
          </a:prstGeom>
        </p:spPr>
      </p:pic>
      <p:pic>
        <p:nvPicPr>
          <p:cNvPr id="6" name="Kuva 5">
            <a:hlinkClick r:id="rId6"/>
            <a:extLst>
              <a:ext uri="{FF2B5EF4-FFF2-40B4-BE49-F238E27FC236}">
                <a16:creationId xmlns:a16="http://schemas.microsoft.com/office/drawing/2014/main" id="{C31931BB-AC40-4CAD-AA17-FD1B63E4AC9C}"/>
              </a:ext>
            </a:extLst>
          </p:cNvPr>
          <p:cNvPicPr>
            <a:picLocks noChangeAspect="1"/>
          </p:cNvPicPr>
          <p:nvPr/>
        </p:nvPicPr>
        <p:blipFill>
          <a:blip r:embed="rId7"/>
          <a:stretch>
            <a:fillRect/>
          </a:stretch>
        </p:blipFill>
        <p:spPr>
          <a:xfrm>
            <a:off x="9355607" y="244164"/>
            <a:ext cx="2156520" cy="1298722"/>
          </a:xfrm>
          <a:prstGeom prst="rect">
            <a:avLst/>
          </a:prstGeom>
        </p:spPr>
      </p:pic>
      <p:pic>
        <p:nvPicPr>
          <p:cNvPr id="7" name="Kuva 6">
            <a:hlinkClick r:id="rId8"/>
            <a:extLst>
              <a:ext uri="{FF2B5EF4-FFF2-40B4-BE49-F238E27FC236}">
                <a16:creationId xmlns:a16="http://schemas.microsoft.com/office/drawing/2014/main" id="{1A76E79F-11AE-4C82-B95C-21C9EC36179D}"/>
              </a:ext>
            </a:extLst>
          </p:cNvPr>
          <p:cNvPicPr>
            <a:picLocks noChangeAspect="1"/>
          </p:cNvPicPr>
          <p:nvPr/>
        </p:nvPicPr>
        <p:blipFill>
          <a:blip r:embed="rId9"/>
          <a:stretch>
            <a:fillRect/>
          </a:stretch>
        </p:blipFill>
        <p:spPr>
          <a:xfrm>
            <a:off x="4897915" y="1542886"/>
            <a:ext cx="2153038" cy="1298722"/>
          </a:xfrm>
          <a:prstGeom prst="rect">
            <a:avLst/>
          </a:prstGeom>
        </p:spPr>
      </p:pic>
      <p:pic>
        <p:nvPicPr>
          <p:cNvPr id="8" name="Kuva 7">
            <a:hlinkClick r:id="rId10"/>
            <a:extLst>
              <a:ext uri="{FF2B5EF4-FFF2-40B4-BE49-F238E27FC236}">
                <a16:creationId xmlns:a16="http://schemas.microsoft.com/office/drawing/2014/main" id="{0C713883-DAFD-4983-8D85-553EC57F2D4F}"/>
              </a:ext>
            </a:extLst>
          </p:cNvPr>
          <p:cNvPicPr>
            <a:picLocks noChangeAspect="1"/>
          </p:cNvPicPr>
          <p:nvPr/>
        </p:nvPicPr>
        <p:blipFill>
          <a:blip r:embed="rId11"/>
          <a:stretch>
            <a:fillRect/>
          </a:stretch>
        </p:blipFill>
        <p:spPr>
          <a:xfrm>
            <a:off x="7123522" y="1542885"/>
            <a:ext cx="2167203" cy="1298721"/>
          </a:xfrm>
          <a:prstGeom prst="rect">
            <a:avLst/>
          </a:prstGeom>
        </p:spPr>
      </p:pic>
      <p:pic>
        <p:nvPicPr>
          <p:cNvPr id="9" name="Kuva 8">
            <a:hlinkClick r:id="rId12"/>
            <a:extLst>
              <a:ext uri="{FF2B5EF4-FFF2-40B4-BE49-F238E27FC236}">
                <a16:creationId xmlns:a16="http://schemas.microsoft.com/office/drawing/2014/main" id="{ED0888C8-F7E7-4691-A880-7B7FCD5BB7AA}"/>
              </a:ext>
            </a:extLst>
          </p:cNvPr>
          <p:cNvPicPr>
            <a:picLocks noChangeAspect="1"/>
          </p:cNvPicPr>
          <p:nvPr/>
        </p:nvPicPr>
        <p:blipFill>
          <a:blip r:embed="rId13"/>
          <a:stretch>
            <a:fillRect/>
          </a:stretch>
        </p:blipFill>
        <p:spPr>
          <a:xfrm>
            <a:off x="9353047" y="1542885"/>
            <a:ext cx="2163859" cy="1298721"/>
          </a:xfrm>
          <a:prstGeom prst="rect">
            <a:avLst/>
          </a:prstGeom>
        </p:spPr>
      </p:pic>
      <p:pic>
        <p:nvPicPr>
          <p:cNvPr id="11" name="Kuva 10">
            <a:hlinkClick r:id="rId14"/>
            <a:extLst>
              <a:ext uri="{FF2B5EF4-FFF2-40B4-BE49-F238E27FC236}">
                <a16:creationId xmlns:a16="http://schemas.microsoft.com/office/drawing/2014/main" id="{003534A0-5398-413B-B123-6E63C743F12C}"/>
              </a:ext>
            </a:extLst>
          </p:cNvPr>
          <p:cNvPicPr>
            <a:picLocks noChangeAspect="1"/>
          </p:cNvPicPr>
          <p:nvPr/>
        </p:nvPicPr>
        <p:blipFill>
          <a:blip r:embed="rId15"/>
          <a:stretch>
            <a:fillRect/>
          </a:stretch>
        </p:blipFill>
        <p:spPr>
          <a:xfrm>
            <a:off x="4897915" y="2834349"/>
            <a:ext cx="2172592" cy="1298723"/>
          </a:xfrm>
          <a:prstGeom prst="rect">
            <a:avLst/>
          </a:prstGeom>
        </p:spPr>
      </p:pic>
      <p:pic>
        <p:nvPicPr>
          <p:cNvPr id="12" name="Kuva 11">
            <a:hlinkClick r:id="rId16"/>
            <a:extLst>
              <a:ext uri="{FF2B5EF4-FFF2-40B4-BE49-F238E27FC236}">
                <a16:creationId xmlns:a16="http://schemas.microsoft.com/office/drawing/2014/main" id="{96DB53FA-F9F8-4A71-860F-DBC38EF76B03}"/>
              </a:ext>
            </a:extLst>
          </p:cNvPr>
          <p:cNvPicPr>
            <a:picLocks noChangeAspect="1"/>
          </p:cNvPicPr>
          <p:nvPr/>
        </p:nvPicPr>
        <p:blipFill>
          <a:blip r:embed="rId17"/>
          <a:stretch>
            <a:fillRect/>
          </a:stretch>
        </p:blipFill>
        <p:spPr>
          <a:xfrm>
            <a:off x="7123522" y="2843115"/>
            <a:ext cx="2153910" cy="1289957"/>
          </a:xfrm>
          <a:prstGeom prst="rect">
            <a:avLst/>
          </a:prstGeom>
        </p:spPr>
      </p:pic>
      <p:pic>
        <p:nvPicPr>
          <p:cNvPr id="13" name="Kuva 12">
            <a:hlinkClick r:id="rId18"/>
            <a:extLst>
              <a:ext uri="{FF2B5EF4-FFF2-40B4-BE49-F238E27FC236}">
                <a16:creationId xmlns:a16="http://schemas.microsoft.com/office/drawing/2014/main" id="{6833CC96-1962-43C4-8EED-14A79069D01B}"/>
              </a:ext>
            </a:extLst>
          </p:cNvPr>
          <p:cNvPicPr>
            <a:picLocks noChangeAspect="1"/>
          </p:cNvPicPr>
          <p:nvPr/>
        </p:nvPicPr>
        <p:blipFill>
          <a:blip r:embed="rId19"/>
          <a:stretch>
            <a:fillRect/>
          </a:stretch>
        </p:blipFill>
        <p:spPr>
          <a:xfrm>
            <a:off x="9353046" y="2842142"/>
            <a:ext cx="2164039" cy="1299638"/>
          </a:xfrm>
          <a:prstGeom prst="rect">
            <a:avLst/>
          </a:prstGeom>
        </p:spPr>
      </p:pic>
      <p:pic>
        <p:nvPicPr>
          <p:cNvPr id="14" name="Kuva 13">
            <a:extLst>
              <a:ext uri="{FF2B5EF4-FFF2-40B4-BE49-F238E27FC236}">
                <a16:creationId xmlns:a16="http://schemas.microsoft.com/office/drawing/2014/main" id="{A08AB5A7-86E9-46AC-8623-9603D61BAA69}"/>
              </a:ext>
            </a:extLst>
          </p:cNvPr>
          <p:cNvPicPr>
            <a:picLocks noChangeAspect="1"/>
          </p:cNvPicPr>
          <p:nvPr/>
        </p:nvPicPr>
        <p:blipFill>
          <a:blip r:embed="rId20"/>
          <a:stretch>
            <a:fillRect/>
          </a:stretch>
        </p:blipFill>
        <p:spPr>
          <a:xfrm>
            <a:off x="4897915" y="4141780"/>
            <a:ext cx="2157783" cy="1298722"/>
          </a:xfrm>
          <a:prstGeom prst="rect">
            <a:avLst/>
          </a:prstGeom>
        </p:spPr>
      </p:pic>
      <p:pic>
        <p:nvPicPr>
          <p:cNvPr id="15" name="Kuva 14">
            <a:hlinkClick r:id="rId21"/>
            <a:extLst>
              <a:ext uri="{FF2B5EF4-FFF2-40B4-BE49-F238E27FC236}">
                <a16:creationId xmlns:a16="http://schemas.microsoft.com/office/drawing/2014/main" id="{30B7CC65-92D7-49DA-886C-F58D90D15FBB}"/>
              </a:ext>
            </a:extLst>
          </p:cNvPr>
          <p:cNvPicPr>
            <a:picLocks noChangeAspect="1"/>
          </p:cNvPicPr>
          <p:nvPr/>
        </p:nvPicPr>
        <p:blipFill>
          <a:blip r:embed="rId22"/>
          <a:stretch>
            <a:fillRect/>
          </a:stretch>
        </p:blipFill>
        <p:spPr>
          <a:xfrm>
            <a:off x="7118019" y="4140862"/>
            <a:ext cx="2154421" cy="1298721"/>
          </a:xfrm>
          <a:prstGeom prst="rect">
            <a:avLst/>
          </a:prstGeom>
        </p:spPr>
      </p:pic>
      <p:pic>
        <p:nvPicPr>
          <p:cNvPr id="16" name="Kuva 15">
            <a:hlinkClick r:id="rId23"/>
            <a:extLst>
              <a:ext uri="{FF2B5EF4-FFF2-40B4-BE49-F238E27FC236}">
                <a16:creationId xmlns:a16="http://schemas.microsoft.com/office/drawing/2014/main" id="{77DAFB4E-DD63-44F7-8476-EBEBEE8876EC}"/>
              </a:ext>
            </a:extLst>
          </p:cNvPr>
          <p:cNvPicPr>
            <a:picLocks noChangeAspect="1"/>
          </p:cNvPicPr>
          <p:nvPr/>
        </p:nvPicPr>
        <p:blipFill>
          <a:blip r:embed="rId24"/>
          <a:stretch>
            <a:fillRect/>
          </a:stretch>
        </p:blipFill>
        <p:spPr>
          <a:xfrm>
            <a:off x="9355607" y="4140862"/>
            <a:ext cx="2149264" cy="1298721"/>
          </a:xfrm>
          <a:prstGeom prst="rect">
            <a:avLst/>
          </a:prstGeom>
        </p:spPr>
      </p:pic>
    </p:spTree>
    <p:extLst>
      <p:ext uri="{BB962C8B-B14F-4D97-AF65-F5344CB8AC3E}">
        <p14:creationId xmlns:p14="http://schemas.microsoft.com/office/powerpoint/2010/main" val="331683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57271"/>
            <a:ext cx="6667831" cy="1326689"/>
          </a:xfrm>
        </p:spPr>
        <p:txBody>
          <a:bodyPr>
            <a:normAutofit fontScale="85000" lnSpcReduction="20000"/>
          </a:bodyPr>
          <a:lstStyle/>
          <a:p>
            <a:pPr marL="0" indent="0">
              <a:buNone/>
            </a:pPr>
            <a:r>
              <a:rPr lang="fi-FI" sz="2400" dirty="0" err="1"/>
              <a:t>Endsley’s</a:t>
            </a:r>
            <a:r>
              <a:rPr lang="fi-FI" sz="2400" dirty="0"/>
              <a:t> </a:t>
            </a:r>
            <a:r>
              <a:rPr lang="fi-FI" sz="2400" dirty="0" err="1"/>
              <a:t>model</a:t>
            </a:r>
            <a:r>
              <a:rPr lang="fi-FI" sz="2400" dirty="0"/>
              <a:t>:</a:t>
            </a:r>
          </a:p>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6039064"/>
            <a:ext cx="6096000" cy="461665"/>
          </a:xfrm>
          <a:prstGeom prst="rect">
            <a:avLst/>
          </a:prstGeom>
        </p:spPr>
        <p:txBody>
          <a:bodyPr>
            <a:spAutoFit/>
          </a:bodyPr>
          <a:lstStyle/>
          <a:p>
            <a:r>
              <a:rPr lang="en-GB" sz="1200" dirty="0"/>
              <a:t>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396962"/>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612863"/>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1077218"/>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p>
          <a:p>
            <a:pPr marL="171450" indent="-171450">
              <a:buFont typeface="Arial" panose="020B0604020202020204" pitchFamily="34" charset="0"/>
              <a:buChar char="•"/>
            </a:pPr>
            <a:r>
              <a:rPr lang="fi-FI" sz="800" dirty="0"/>
              <a:t>…</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1880036" cy="1392901"/>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059006" y="1340141"/>
            <a:ext cx="6551169" cy="4894288"/>
          </a:xfrm>
          <a:prstGeom prst="rect">
            <a:avLst/>
          </a:prstGeom>
        </p:spPr>
      </p:pic>
      <p:sp>
        <p:nvSpPr>
          <p:cNvPr id="6" name="Tekstiruutu 5">
            <a:extLst>
              <a:ext uri="{FF2B5EF4-FFF2-40B4-BE49-F238E27FC236}">
                <a16:creationId xmlns:a16="http://schemas.microsoft.com/office/drawing/2014/main" id="{556D374E-8A4C-4A1B-81FC-614FDECCD090}"/>
              </a:ext>
            </a:extLst>
          </p:cNvPr>
          <p:cNvSpPr txBox="1"/>
          <p:nvPr/>
        </p:nvSpPr>
        <p:spPr>
          <a:xfrm>
            <a:off x="5029202" y="190551"/>
            <a:ext cx="1753493" cy="369332"/>
          </a:xfrm>
          <a:prstGeom prst="rect">
            <a:avLst/>
          </a:prstGeom>
          <a:noFill/>
        </p:spPr>
        <p:txBody>
          <a:bodyPr wrap="none" rtlCol="0">
            <a:spAutoFit/>
          </a:bodyPr>
          <a:lstStyle/>
          <a:p>
            <a:r>
              <a:rPr lang="fi-FI" dirty="0"/>
              <a:t>Object </a:t>
            </a:r>
            <a:r>
              <a:rPr lang="fi-FI" dirty="0" err="1"/>
              <a:t>detection</a:t>
            </a:r>
            <a:endParaRPr lang="en-GB" dirty="0"/>
          </a:p>
        </p:txBody>
      </p:sp>
    </p:spTree>
    <p:extLst>
      <p:ext uri="{BB962C8B-B14F-4D97-AF65-F5344CB8AC3E}">
        <p14:creationId xmlns:p14="http://schemas.microsoft.com/office/powerpoint/2010/main" val="3000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2" name="Kuva 1">
            <a:extLst>
              <a:ext uri="{FF2B5EF4-FFF2-40B4-BE49-F238E27FC236}">
                <a16:creationId xmlns:a16="http://schemas.microsoft.com/office/drawing/2014/main" id="{352D0366-1A94-4CEF-8357-4495A282EFB2}"/>
              </a:ext>
            </a:extLst>
          </p:cNvPr>
          <p:cNvPicPr>
            <a:picLocks noChangeAspect="1"/>
          </p:cNvPicPr>
          <p:nvPr/>
        </p:nvPicPr>
        <p:blipFill>
          <a:blip r:embed="rId2"/>
          <a:stretch>
            <a:fillRect/>
          </a:stretch>
        </p:blipFill>
        <p:spPr>
          <a:xfrm>
            <a:off x="5210629" y="826156"/>
            <a:ext cx="6316527" cy="2048066"/>
          </a:xfrm>
          <a:prstGeom prst="rect">
            <a:avLst/>
          </a:prstGeom>
        </p:spPr>
      </p:pic>
      <p:pic>
        <p:nvPicPr>
          <p:cNvPr id="3" name="Kuva 2">
            <a:extLst>
              <a:ext uri="{FF2B5EF4-FFF2-40B4-BE49-F238E27FC236}">
                <a16:creationId xmlns:a16="http://schemas.microsoft.com/office/drawing/2014/main" id="{19841EBE-2423-4767-A8BD-DF97760B3583}"/>
              </a:ext>
            </a:extLst>
          </p:cNvPr>
          <p:cNvPicPr>
            <a:picLocks noChangeAspect="1"/>
          </p:cNvPicPr>
          <p:nvPr/>
        </p:nvPicPr>
        <p:blipFill>
          <a:blip r:embed="rId3"/>
          <a:stretch>
            <a:fillRect/>
          </a:stretch>
        </p:blipFill>
        <p:spPr>
          <a:xfrm>
            <a:off x="5334744" y="3546600"/>
            <a:ext cx="2586791" cy="3017048"/>
          </a:xfrm>
          <a:prstGeom prst="rect">
            <a:avLst/>
          </a:prstGeom>
        </p:spPr>
      </p:pic>
      <p:cxnSp>
        <p:nvCxnSpPr>
          <p:cNvPr id="6" name="Suora nuoliyhdysviiva 5">
            <a:extLst>
              <a:ext uri="{FF2B5EF4-FFF2-40B4-BE49-F238E27FC236}">
                <a16:creationId xmlns:a16="http://schemas.microsoft.com/office/drawing/2014/main" id="{A1D4D3B2-002C-44DD-9404-F1EBC3001B25}"/>
              </a:ext>
            </a:extLst>
          </p:cNvPr>
          <p:cNvCxnSpPr>
            <a:cxnSpLocks/>
          </p:cNvCxnSpPr>
          <p:nvPr/>
        </p:nvCxnSpPr>
        <p:spPr>
          <a:xfrm flipV="1">
            <a:off x="6803472" y="2874222"/>
            <a:ext cx="0" cy="5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762406" cy="369332"/>
          </a:xfrm>
          <a:prstGeom prst="rect">
            <a:avLst/>
          </a:prstGeom>
          <a:noFill/>
        </p:spPr>
        <p:txBody>
          <a:bodyPr wrap="none" rtlCol="0">
            <a:spAutoFit/>
          </a:bodyPr>
          <a:lstStyle/>
          <a:p>
            <a:r>
              <a:rPr lang="fi-FI" dirty="0"/>
              <a:t>SSD + MobileNet</a:t>
            </a:r>
            <a:endParaRPr lang="en-GB" dirty="0"/>
          </a:p>
        </p:txBody>
      </p:sp>
      <p:pic>
        <p:nvPicPr>
          <p:cNvPr id="13" name="Kuva 12">
            <a:extLst>
              <a:ext uri="{FF2B5EF4-FFF2-40B4-BE49-F238E27FC236}">
                <a16:creationId xmlns:a16="http://schemas.microsoft.com/office/drawing/2014/main" id="{7313FBB5-EF27-44F0-9756-B9AA888A5806}"/>
              </a:ext>
            </a:extLst>
          </p:cNvPr>
          <p:cNvPicPr>
            <a:picLocks noChangeAspect="1"/>
          </p:cNvPicPr>
          <p:nvPr/>
        </p:nvPicPr>
        <p:blipFill>
          <a:blip r:embed="rId4"/>
          <a:stretch>
            <a:fillRect/>
          </a:stretch>
        </p:blipFill>
        <p:spPr>
          <a:xfrm>
            <a:off x="8162018" y="3666418"/>
            <a:ext cx="3927807" cy="634722"/>
          </a:xfrm>
          <a:prstGeom prst="rect">
            <a:avLst/>
          </a:prstGeom>
        </p:spPr>
      </p:pic>
    </p:spTree>
    <p:extLst>
      <p:ext uri="{BB962C8B-B14F-4D97-AF65-F5344CB8AC3E}">
        <p14:creationId xmlns:p14="http://schemas.microsoft.com/office/powerpoint/2010/main" val="3763392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6349493" y="3562802"/>
            <a:ext cx="2194559" cy="2585323"/>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lvl="1"/>
            <a:r>
              <a:rPr lang="fi-FI" dirty="0"/>
              <a:t>+</a:t>
            </a:r>
          </a:p>
          <a:p>
            <a:pPr marL="742950" lvl="1" indent="-285750">
              <a:buFont typeface="Arial" panose="020B0604020202020204" pitchFamily="34" charset="0"/>
              <a:buChar char="•"/>
            </a:pPr>
            <a:r>
              <a:rPr lang="fi-FI" dirty="0" err="1"/>
              <a:t>appearance</a:t>
            </a:r>
            <a:endParaRPr lang="en-GB"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6349493" y="914400"/>
            <a:ext cx="3849446" cy="2000917"/>
          </a:xfrm>
          <a:prstGeom prst="rect">
            <a:avLst/>
          </a:prstGeom>
        </p:spPr>
      </p:pic>
    </p:spTree>
    <p:extLst>
      <p:ext uri="{BB962C8B-B14F-4D97-AF65-F5344CB8AC3E}">
        <p14:creationId xmlns:p14="http://schemas.microsoft.com/office/powerpoint/2010/main" val="3604262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4652427" cy="461665"/>
          </a:xfrm>
          <a:prstGeom prst="rect">
            <a:avLst/>
          </a:prstGeom>
          <a:noFill/>
        </p:spPr>
        <p:txBody>
          <a:bodyPr wrap="none" rtlCol="0">
            <a:spAutoFit/>
          </a:bodyPr>
          <a:lstStyle/>
          <a:p>
            <a:r>
              <a:rPr lang="fi-FI" sz="2400" dirty="0" err="1"/>
              <a:t>Appearance</a:t>
            </a:r>
            <a:r>
              <a:rPr lang="fi-FI" sz="2400" dirty="0"/>
              <a:t> : </a:t>
            </a:r>
            <a:r>
              <a:rPr lang="fi-FI" sz="2400" dirty="0" err="1"/>
              <a:t>hue</a:t>
            </a:r>
            <a:r>
              <a:rPr lang="fi-FI" sz="2400" dirty="0"/>
              <a:t> </a:t>
            </a:r>
            <a:r>
              <a:rPr lang="fi-FI" sz="2400" dirty="0" err="1"/>
              <a:t>histogram</a:t>
            </a:r>
            <a:r>
              <a:rPr lang="fi-FI" sz="2400" dirty="0"/>
              <a:t>, 8 </a:t>
            </a:r>
            <a:r>
              <a:rPr lang="fi-FI" sz="2400" dirty="0" err="1"/>
              <a:t>bins</a:t>
            </a:r>
            <a:endParaRPr lang="en-GB" sz="2400" dirty="0"/>
          </a:p>
        </p:txBody>
      </p:sp>
      <p:pic>
        <p:nvPicPr>
          <p:cNvPr id="2" name="Kuva 1">
            <a:extLst>
              <a:ext uri="{FF2B5EF4-FFF2-40B4-BE49-F238E27FC236}">
                <a16:creationId xmlns:a16="http://schemas.microsoft.com/office/drawing/2014/main" id="{2BD4769E-7E2B-4F69-967A-BB8384C37C9E}"/>
              </a:ext>
            </a:extLst>
          </p:cNvPr>
          <p:cNvPicPr>
            <a:picLocks noChangeAspect="1"/>
          </p:cNvPicPr>
          <p:nvPr/>
        </p:nvPicPr>
        <p:blipFill>
          <a:blip r:embed="rId2"/>
          <a:stretch>
            <a:fillRect/>
          </a:stretch>
        </p:blipFill>
        <p:spPr>
          <a:xfrm>
            <a:off x="5115152" y="1157470"/>
            <a:ext cx="2954791" cy="2058944"/>
          </a:xfrm>
          <a:prstGeom prst="rect">
            <a:avLst/>
          </a:prstGeom>
        </p:spPr>
      </p:pic>
      <p:sp>
        <p:nvSpPr>
          <p:cNvPr id="4" name="Tekstiruutu 3">
            <a:extLst>
              <a:ext uri="{FF2B5EF4-FFF2-40B4-BE49-F238E27FC236}">
                <a16:creationId xmlns:a16="http://schemas.microsoft.com/office/drawing/2014/main" id="{FF12A663-A152-4804-B9F7-8AB99DE3A480}"/>
              </a:ext>
            </a:extLst>
          </p:cNvPr>
          <p:cNvSpPr txBox="1"/>
          <p:nvPr/>
        </p:nvSpPr>
        <p:spPr>
          <a:xfrm flipH="1">
            <a:off x="5231959" y="903554"/>
            <a:ext cx="1986281" cy="253916"/>
          </a:xfrm>
          <a:prstGeom prst="rect">
            <a:avLst/>
          </a:prstGeom>
          <a:noFill/>
        </p:spPr>
        <p:txBody>
          <a:bodyPr wrap="square" rtlCol="0">
            <a:spAutoFit/>
          </a:bodyPr>
          <a:lstStyle/>
          <a:p>
            <a:r>
              <a:rPr lang="fi-FI" sz="1050" dirty="0"/>
              <a:t>Red </a:t>
            </a:r>
            <a:r>
              <a:rPr lang="fi-FI" sz="1050" dirty="0" err="1"/>
              <a:t>car</a:t>
            </a:r>
            <a:endParaRPr lang="en-GB" sz="1050" dirty="0"/>
          </a:p>
        </p:txBody>
      </p:sp>
      <p:pic>
        <p:nvPicPr>
          <p:cNvPr id="9" name="Kuva 8">
            <a:extLst>
              <a:ext uri="{FF2B5EF4-FFF2-40B4-BE49-F238E27FC236}">
                <a16:creationId xmlns:a16="http://schemas.microsoft.com/office/drawing/2014/main" id="{726A2C3C-FFA9-45A6-A7F0-9BDA6205565A}"/>
              </a:ext>
            </a:extLst>
          </p:cNvPr>
          <p:cNvPicPr>
            <a:picLocks noChangeAspect="1"/>
          </p:cNvPicPr>
          <p:nvPr/>
        </p:nvPicPr>
        <p:blipFill>
          <a:blip r:embed="rId3"/>
          <a:stretch>
            <a:fillRect/>
          </a:stretch>
        </p:blipFill>
        <p:spPr>
          <a:xfrm flipV="1">
            <a:off x="5468938" y="3206853"/>
            <a:ext cx="2361519" cy="219881"/>
          </a:xfrm>
          <a:prstGeom prst="rect">
            <a:avLst/>
          </a:prstGeom>
        </p:spPr>
      </p:pic>
      <p:pic>
        <p:nvPicPr>
          <p:cNvPr id="10" name="Kuva 9">
            <a:extLst>
              <a:ext uri="{FF2B5EF4-FFF2-40B4-BE49-F238E27FC236}">
                <a16:creationId xmlns:a16="http://schemas.microsoft.com/office/drawing/2014/main" id="{B7C008AC-4F98-471A-8A84-86A2E6CCD75C}"/>
              </a:ext>
            </a:extLst>
          </p:cNvPr>
          <p:cNvPicPr>
            <a:picLocks noChangeAspect="1"/>
          </p:cNvPicPr>
          <p:nvPr/>
        </p:nvPicPr>
        <p:blipFill>
          <a:blip r:embed="rId4"/>
          <a:stretch>
            <a:fillRect/>
          </a:stretch>
        </p:blipFill>
        <p:spPr>
          <a:xfrm>
            <a:off x="8423729" y="1157470"/>
            <a:ext cx="2793205" cy="2049383"/>
          </a:xfrm>
          <a:prstGeom prst="rect">
            <a:avLst/>
          </a:prstGeom>
        </p:spPr>
      </p:pic>
      <p:pic>
        <p:nvPicPr>
          <p:cNvPr id="15" name="Kuva 14">
            <a:extLst>
              <a:ext uri="{FF2B5EF4-FFF2-40B4-BE49-F238E27FC236}">
                <a16:creationId xmlns:a16="http://schemas.microsoft.com/office/drawing/2014/main" id="{2C123006-14A3-4DA1-ACB9-146E58D156FE}"/>
              </a:ext>
            </a:extLst>
          </p:cNvPr>
          <p:cNvPicPr>
            <a:picLocks noChangeAspect="1"/>
          </p:cNvPicPr>
          <p:nvPr/>
        </p:nvPicPr>
        <p:blipFill>
          <a:blip r:embed="rId3"/>
          <a:stretch>
            <a:fillRect/>
          </a:stretch>
        </p:blipFill>
        <p:spPr>
          <a:xfrm flipV="1">
            <a:off x="8801998" y="3203224"/>
            <a:ext cx="2361519" cy="219881"/>
          </a:xfrm>
          <a:prstGeom prst="rect">
            <a:avLst/>
          </a:prstGeom>
        </p:spPr>
      </p:pic>
      <p:sp>
        <p:nvSpPr>
          <p:cNvPr id="16" name="Tekstiruutu 15">
            <a:extLst>
              <a:ext uri="{FF2B5EF4-FFF2-40B4-BE49-F238E27FC236}">
                <a16:creationId xmlns:a16="http://schemas.microsoft.com/office/drawing/2014/main" id="{2BF56BD2-864A-47AE-9EB0-FE5448645FED}"/>
              </a:ext>
            </a:extLst>
          </p:cNvPr>
          <p:cNvSpPr txBox="1"/>
          <p:nvPr/>
        </p:nvSpPr>
        <p:spPr>
          <a:xfrm flipH="1">
            <a:off x="8515904" y="903554"/>
            <a:ext cx="1986281" cy="253916"/>
          </a:xfrm>
          <a:prstGeom prst="rect">
            <a:avLst/>
          </a:prstGeom>
          <a:noFill/>
        </p:spPr>
        <p:txBody>
          <a:bodyPr wrap="square" rtlCol="0">
            <a:spAutoFit/>
          </a:bodyPr>
          <a:lstStyle/>
          <a:p>
            <a:r>
              <a:rPr lang="fi-FI" sz="1050" dirty="0" err="1"/>
              <a:t>Blue</a:t>
            </a:r>
            <a:r>
              <a:rPr lang="fi-FI" sz="1050" dirty="0"/>
              <a:t> </a:t>
            </a:r>
            <a:r>
              <a:rPr lang="fi-FI" sz="1050" dirty="0" err="1"/>
              <a:t>car</a:t>
            </a:r>
            <a:endParaRPr lang="en-GB" sz="1050" dirty="0"/>
          </a:p>
        </p:txBody>
      </p:sp>
      <p:sp>
        <p:nvSpPr>
          <p:cNvPr id="18" name="Tekstiruutu 17">
            <a:extLst>
              <a:ext uri="{FF2B5EF4-FFF2-40B4-BE49-F238E27FC236}">
                <a16:creationId xmlns:a16="http://schemas.microsoft.com/office/drawing/2014/main" id="{1E331EFE-4163-4224-A1F0-8894F19CBEC3}"/>
              </a:ext>
            </a:extLst>
          </p:cNvPr>
          <p:cNvSpPr txBox="1"/>
          <p:nvPr/>
        </p:nvSpPr>
        <p:spPr>
          <a:xfrm flipH="1">
            <a:off x="5231958" y="3910267"/>
            <a:ext cx="1986281" cy="253916"/>
          </a:xfrm>
          <a:prstGeom prst="rect">
            <a:avLst/>
          </a:prstGeom>
          <a:noFill/>
        </p:spPr>
        <p:txBody>
          <a:bodyPr wrap="square" rtlCol="0">
            <a:spAutoFit/>
          </a:bodyPr>
          <a:lstStyle/>
          <a:p>
            <a:r>
              <a:rPr lang="fi-FI" sz="1050" dirty="0"/>
              <a:t>White </a:t>
            </a:r>
            <a:r>
              <a:rPr lang="fi-FI" sz="1050" dirty="0" err="1"/>
              <a:t>car</a:t>
            </a:r>
            <a:endParaRPr lang="en-GB" sz="1050" dirty="0"/>
          </a:p>
        </p:txBody>
      </p:sp>
      <p:pic>
        <p:nvPicPr>
          <p:cNvPr id="19" name="Kuva 18">
            <a:extLst>
              <a:ext uri="{FF2B5EF4-FFF2-40B4-BE49-F238E27FC236}">
                <a16:creationId xmlns:a16="http://schemas.microsoft.com/office/drawing/2014/main" id="{B959BC5C-4143-46F3-A0F1-E8FFD533DBF6}"/>
              </a:ext>
            </a:extLst>
          </p:cNvPr>
          <p:cNvPicPr>
            <a:picLocks noChangeAspect="1"/>
          </p:cNvPicPr>
          <p:nvPr/>
        </p:nvPicPr>
        <p:blipFill>
          <a:blip r:embed="rId3"/>
          <a:stretch>
            <a:fillRect/>
          </a:stretch>
        </p:blipFill>
        <p:spPr>
          <a:xfrm flipV="1">
            <a:off x="5468938" y="6224559"/>
            <a:ext cx="2361519" cy="219881"/>
          </a:xfrm>
          <a:prstGeom prst="rect">
            <a:avLst/>
          </a:prstGeom>
        </p:spPr>
      </p:pic>
      <p:pic>
        <p:nvPicPr>
          <p:cNvPr id="13" name="Kuva 12">
            <a:extLst>
              <a:ext uri="{FF2B5EF4-FFF2-40B4-BE49-F238E27FC236}">
                <a16:creationId xmlns:a16="http://schemas.microsoft.com/office/drawing/2014/main" id="{B0BC8983-1CFF-46CD-ADE5-B53405B4850F}"/>
              </a:ext>
            </a:extLst>
          </p:cNvPr>
          <p:cNvPicPr>
            <a:picLocks noChangeAspect="1"/>
          </p:cNvPicPr>
          <p:nvPr/>
        </p:nvPicPr>
        <p:blipFill>
          <a:blip r:embed="rId5"/>
          <a:stretch>
            <a:fillRect/>
          </a:stretch>
        </p:blipFill>
        <p:spPr>
          <a:xfrm>
            <a:off x="5115152" y="4120587"/>
            <a:ext cx="2734582" cy="2003593"/>
          </a:xfrm>
          <a:prstGeom prst="rect">
            <a:avLst/>
          </a:prstGeom>
        </p:spPr>
      </p:pic>
      <p:pic>
        <p:nvPicPr>
          <p:cNvPr id="14" name="Kuva 13">
            <a:extLst>
              <a:ext uri="{FF2B5EF4-FFF2-40B4-BE49-F238E27FC236}">
                <a16:creationId xmlns:a16="http://schemas.microsoft.com/office/drawing/2014/main" id="{C2C22B65-CA5D-4601-A39D-6AC127C65179}"/>
              </a:ext>
            </a:extLst>
          </p:cNvPr>
          <p:cNvPicPr>
            <a:picLocks noChangeAspect="1"/>
          </p:cNvPicPr>
          <p:nvPr/>
        </p:nvPicPr>
        <p:blipFill>
          <a:blip r:embed="rId6"/>
          <a:stretch>
            <a:fillRect/>
          </a:stretch>
        </p:blipFill>
        <p:spPr>
          <a:xfrm>
            <a:off x="8515904" y="4102921"/>
            <a:ext cx="2860109" cy="2121638"/>
          </a:xfrm>
          <a:prstGeom prst="rect">
            <a:avLst/>
          </a:prstGeom>
        </p:spPr>
      </p:pic>
      <p:sp>
        <p:nvSpPr>
          <p:cNvPr id="22" name="Tekstiruutu 21">
            <a:extLst>
              <a:ext uri="{FF2B5EF4-FFF2-40B4-BE49-F238E27FC236}">
                <a16:creationId xmlns:a16="http://schemas.microsoft.com/office/drawing/2014/main" id="{25CBC2E3-5AD7-4E03-9322-AE20C932AE20}"/>
              </a:ext>
            </a:extLst>
          </p:cNvPr>
          <p:cNvSpPr txBox="1"/>
          <p:nvPr/>
        </p:nvSpPr>
        <p:spPr>
          <a:xfrm flipH="1">
            <a:off x="8801998" y="3975963"/>
            <a:ext cx="1986281" cy="253916"/>
          </a:xfrm>
          <a:prstGeom prst="rect">
            <a:avLst/>
          </a:prstGeom>
          <a:noFill/>
        </p:spPr>
        <p:txBody>
          <a:bodyPr wrap="square" rtlCol="0">
            <a:spAutoFit/>
          </a:bodyPr>
          <a:lstStyle/>
          <a:p>
            <a:r>
              <a:rPr lang="fi-FI" sz="1050" dirty="0"/>
              <a:t>Black </a:t>
            </a:r>
            <a:r>
              <a:rPr lang="fi-FI" sz="1050" dirty="0" err="1"/>
              <a:t>car</a:t>
            </a:r>
            <a:endParaRPr lang="en-GB" sz="1050" dirty="0"/>
          </a:p>
        </p:txBody>
      </p:sp>
      <p:pic>
        <p:nvPicPr>
          <p:cNvPr id="23" name="Kuva 22">
            <a:extLst>
              <a:ext uri="{FF2B5EF4-FFF2-40B4-BE49-F238E27FC236}">
                <a16:creationId xmlns:a16="http://schemas.microsoft.com/office/drawing/2014/main" id="{2CB4E9D6-163E-4B05-AB19-C40903C53B09}"/>
              </a:ext>
            </a:extLst>
          </p:cNvPr>
          <p:cNvPicPr>
            <a:picLocks noChangeAspect="1"/>
          </p:cNvPicPr>
          <p:nvPr/>
        </p:nvPicPr>
        <p:blipFill>
          <a:blip r:embed="rId3"/>
          <a:stretch>
            <a:fillRect/>
          </a:stretch>
        </p:blipFill>
        <p:spPr>
          <a:xfrm flipV="1">
            <a:off x="8855415" y="6224559"/>
            <a:ext cx="2361519" cy="219881"/>
          </a:xfrm>
          <a:prstGeom prst="rect">
            <a:avLst/>
          </a:prstGeom>
        </p:spPr>
      </p:pic>
    </p:spTree>
    <p:extLst>
      <p:ext uri="{BB962C8B-B14F-4D97-AF65-F5344CB8AC3E}">
        <p14:creationId xmlns:p14="http://schemas.microsoft.com/office/powerpoint/2010/main" val="534885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4652427" cy="461665"/>
          </a:xfrm>
          <a:prstGeom prst="rect">
            <a:avLst/>
          </a:prstGeom>
          <a:noFill/>
        </p:spPr>
        <p:txBody>
          <a:bodyPr wrap="none" rtlCol="0">
            <a:spAutoFit/>
          </a:bodyPr>
          <a:lstStyle/>
          <a:p>
            <a:r>
              <a:rPr lang="fi-FI" sz="2400" dirty="0" err="1"/>
              <a:t>Appearance</a:t>
            </a:r>
            <a:r>
              <a:rPr lang="fi-FI" sz="2400" dirty="0"/>
              <a:t> : </a:t>
            </a:r>
            <a:r>
              <a:rPr lang="fi-FI" sz="2400" dirty="0" err="1"/>
              <a:t>hue</a:t>
            </a:r>
            <a:r>
              <a:rPr lang="fi-FI" sz="2400" dirty="0"/>
              <a:t> </a:t>
            </a:r>
            <a:r>
              <a:rPr lang="fi-FI" sz="2400" dirty="0" err="1"/>
              <a:t>histogram</a:t>
            </a:r>
            <a:r>
              <a:rPr lang="fi-FI" sz="2400" dirty="0"/>
              <a:t>, 8 </a:t>
            </a:r>
            <a:r>
              <a:rPr lang="fi-FI" sz="2400" dirty="0" err="1"/>
              <a:t>bins</a:t>
            </a:r>
            <a:endParaRPr lang="en-GB" sz="2400" dirty="0"/>
          </a:p>
        </p:txBody>
      </p:sp>
      <p:sp>
        <p:nvSpPr>
          <p:cNvPr id="3" name="Tekstiruutu 2">
            <a:extLst>
              <a:ext uri="{FF2B5EF4-FFF2-40B4-BE49-F238E27FC236}">
                <a16:creationId xmlns:a16="http://schemas.microsoft.com/office/drawing/2014/main" id="{4D77B6D5-7FD3-47A8-B01F-AB5BF562DA91}"/>
              </a:ext>
            </a:extLst>
          </p:cNvPr>
          <p:cNvSpPr txBox="1"/>
          <p:nvPr/>
        </p:nvSpPr>
        <p:spPr>
          <a:xfrm>
            <a:off x="5377543" y="2271485"/>
            <a:ext cx="5827486" cy="2308324"/>
          </a:xfrm>
          <a:prstGeom prst="rect">
            <a:avLst/>
          </a:prstGeom>
          <a:noFill/>
        </p:spPr>
        <p:txBody>
          <a:bodyPr wrap="square" rtlCol="0">
            <a:spAutoFit/>
          </a:bodyPr>
          <a:lstStyle/>
          <a:p>
            <a:r>
              <a:rPr lang="fi-FI" dirty="0" err="1"/>
              <a:t>Why</a:t>
            </a:r>
            <a:r>
              <a:rPr lang="fi-FI" dirty="0"/>
              <a:t> </a:t>
            </a:r>
            <a:r>
              <a:rPr lang="fi-FI" dirty="0" err="1"/>
              <a:t>hue</a:t>
            </a:r>
            <a:r>
              <a:rPr lang="fi-FI" dirty="0"/>
              <a:t>?</a:t>
            </a:r>
          </a:p>
          <a:p>
            <a:pPr marL="742950" lvl="1" indent="-285750">
              <a:buFont typeface="Arial" panose="020B0604020202020204" pitchFamily="34" charset="0"/>
              <a:buChar char="•"/>
            </a:pPr>
            <a:r>
              <a:rPr lang="fi-FI" dirty="0"/>
              <a:t>V (</a:t>
            </a:r>
            <a:r>
              <a:rPr lang="fi-FI" dirty="0" err="1"/>
              <a:t>value</a:t>
            </a:r>
            <a:r>
              <a:rPr lang="fi-FI" dirty="0"/>
              <a:t>) is </a:t>
            </a:r>
            <a:r>
              <a:rPr lang="fi-FI" dirty="0" err="1"/>
              <a:t>sensitive</a:t>
            </a:r>
            <a:r>
              <a:rPr lang="fi-FI" dirty="0"/>
              <a:t> to </a:t>
            </a:r>
            <a:r>
              <a:rPr lang="fi-FI" dirty="0" err="1"/>
              <a:t>lighting</a:t>
            </a:r>
            <a:r>
              <a:rPr lang="fi-FI" dirty="0"/>
              <a:t>, </a:t>
            </a:r>
            <a:r>
              <a:rPr lang="fi-FI" dirty="0" err="1"/>
              <a:t>shadows</a:t>
            </a:r>
            <a:endParaRPr lang="fi-FI" dirty="0"/>
          </a:p>
          <a:p>
            <a:pPr marL="742950" lvl="1" indent="-285750">
              <a:buFont typeface="Arial" panose="020B0604020202020204" pitchFamily="34" charset="0"/>
              <a:buChar char="•"/>
            </a:pPr>
            <a:r>
              <a:rPr lang="fi-FI" dirty="0"/>
              <a:t>S (</a:t>
            </a:r>
            <a:r>
              <a:rPr lang="fi-FI" dirty="0" err="1"/>
              <a:t>saturation</a:t>
            </a:r>
            <a:r>
              <a:rPr lang="fi-FI" dirty="0"/>
              <a:t>) is </a:t>
            </a:r>
            <a:r>
              <a:rPr lang="fi-FI" dirty="0" err="1"/>
              <a:t>sensitive</a:t>
            </a:r>
            <a:r>
              <a:rPr lang="fi-FI" dirty="0"/>
              <a:t> to </a:t>
            </a:r>
            <a:r>
              <a:rPr lang="fi-FI" dirty="0" err="1"/>
              <a:t>dust</a:t>
            </a:r>
            <a:r>
              <a:rPr lang="fi-FI" dirty="0"/>
              <a:t>, </a:t>
            </a:r>
            <a:r>
              <a:rPr lang="fi-FI" dirty="0" err="1"/>
              <a:t>fog</a:t>
            </a:r>
            <a:r>
              <a:rPr lang="fi-FI" dirty="0"/>
              <a:t>, </a:t>
            </a:r>
            <a:r>
              <a:rPr lang="fi-FI" dirty="0" err="1"/>
              <a:t>distance</a:t>
            </a:r>
            <a:endParaRPr lang="fi-FI" dirty="0"/>
          </a:p>
          <a:p>
            <a:r>
              <a:rPr lang="fi-FI" dirty="0" err="1"/>
              <a:t>Why</a:t>
            </a:r>
            <a:r>
              <a:rPr lang="fi-FI" dirty="0"/>
              <a:t> 8 </a:t>
            </a:r>
            <a:r>
              <a:rPr lang="fi-FI" dirty="0" err="1"/>
              <a:t>bins</a:t>
            </a:r>
            <a:r>
              <a:rPr lang="fi-FI" dirty="0"/>
              <a:t>?</a:t>
            </a:r>
          </a:p>
          <a:p>
            <a:pPr marL="742950" lvl="1" indent="-285750">
              <a:buFont typeface="Arial" panose="020B0604020202020204" pitchFamily="34" charset="0"/>
              <a:buChar char="•"/>
            </a:pPr>
            <a:r>
              <a:rPr lang="fi-FI" dirty="0" err="1"/>
              <a:t>Arbitrary</a:t>
            </a:r>
            <a:r>
              <a:rPr lang="fi-FI" dirty="0"/>
              <a:t> </a:t>
            </a:r>
            <a:r>
              <a:rPr lang="fi-FI" dirty="0" err="1"/>
              <a:t>decision</a:t>
            </a:r>
            <a:endParaRPr lang="fi-FI" dirty="0"/>
          </a:p>
          <a:p>
            <a:pPr marL="742950" lvl="1" indent="-285750">
              <a:buFont typeface="Arial" panose="020B0604020202020204" pitchFamily="34" charset="0"/>
              <a:buChar char="•"/>
            </a:pPr>
            <a:r>
              <a:rPr lang="fi-FI" dirty="0"/>
              <a:t>Value </a:t>
            </a:r>
            <a:r>
              <a:rPr lang="fi-FI" dirty="0" err="1"/>
              <a:t>range</a:t>
            </a:r>
            <a:r>
              <a:rPr lang="fi-FI" dirty="0"/>
              <a:t> 0…179</a:t>
            </a:r>
          </a:p>
          <a:p>
            <a:pPr marL="742950" lvl="1" indent="-285750">
              <a:buFont typeface="Arial" panose="020B0604020202020204" pitchFamily="34" charset="0"/>
              <a:buChar char="•"/>
            </a:pPr>
            <a:r>
              <a:rPr lang="fi-FI" dirty="0" err="1"/>
              <a:t>Used</a:t>
            </a:r>
            <a:r>
              <a:rPr lang="fi-FI" dirty="0"/>
              <a:t> in </a:t>
            </a:r>
            <a:r>
              <a:rPr lang="fi-FI" dirty="0" err="1"/>
              <a:t>other</a:t>
            </a:r>
            <a:r>
              <a:rPr lang="fi-FI" dirty="0"/>
              <a:t> CV </a:t>
            </a:r>
            <a:r>
              <a:rPr lang="fi-FI" dirty="0" err="1"/>
              <a:t>algorithms</a:t>
            </a:r>
            <a:r>
              <a:rPr lang="fi-FI" dirty="0"/>
              <a:t> (</a:t>
            </a:r>
            <a:r>
              <a:rPr lang="fi-FI" dirty="0" err="1"/>
              <a:t>Sift</a:t>
            </a:r>
            <a:r>
              <a:rPr lang="fi-FI" dirty="0"/>
              <a:t>)</a:t>
            </a:r>
          </a:p>
          <a:p>
            <a:pPr marL="285750" indent="-285750">
              <a:buFont typeface="Arial" panose="020B0604020202020204" pitchFamily="34" charset="0"/>
              <a:buChar char="•"/>
            </a:pPr>
            <a:endParaRPr lang="en-GB" dirty="0"/>
          </a:p>
        </p:txBody>
      </p:sp>
      <p:sp>
        <p:nvSpPr>
          <p:cNvPr id="6" name="Tekstiruutu 5">
            <a:extLst>
              <a:ext uri="{FF2B5EF4-FFF2-40B4-BE49-F238E27FC236}">
                <a16:creationId xmlns:a16="http://schemas.microsoft.com/office/drawing/2014/main" id="{AB713B56-477D-4870-92DC-A23FB7C1528E}"/>
              </a:ext>
            </a:extLst>
          </p:cNvPr>
          <p:cNvSpPr txBox="1"/>
          <p:nvPr/>
        </p:nvSpPr>
        <p:spPr>
          <a:xfrm>
            <a:off x="5377543" y="1095829"/>
            <a:ext cx="578492" cy="369332"/>
          </a:xfrm>
          <a:prstGeom prst="rect">
            <a:avLst/>
          </a:prstGeom>
          <a:noFill/>
        </p:spPr>
        <p:txBody>
          <a:bodyPr wrap="none" rtlCol="0">
            <a:spAutoFit/>
          </a:bodyPr>
          <a:lstStyle/>
          <a:p>
            <a:r>
              <a:rPr lang="fi-FI" dirty="0"/>
              <a:t>RGB</a:t>
            </a:r>
            <a:endParaRPr lang="en-GB" dirty="0"/>
          </a:p>
        </p:txBody>
      </p:sp>
      <p:sp>
        <p:nvSpPr>
          <p:cNvPr id="20" name="Tekstiruutu 19">
            <a:extLst>
              <a:ext uri="{FF2B5EF4-FFF2-40B4-BE49-F238E27FC236}">
                <a16:creationId xmlns:a16="http://schemas.microsoft.com/office/drawing/2014/main" id="{5E9BA238-AF0B-4BD0-8DAA-DFE7BA1C9D73}"/>
              </a:ext>
            </a:extLst>
          </p:cNvPr>
          <p:cNvSpPr txBox="1"/>
          <p:nvPr/>
        </p:nvSpPr>
        <p:spPr>
          <a:xfrm>
            <a:off x="6664387" y="1095829"/>
            <a:ext cx="564578" cy="369332"/>
          </a:xfrm>
          <a:prstGeom prst="rect">
            <a:avLst/>
          </a:prstGeom>
          <a:noFill/>
        </p:spPr>
        <p:txBody>
          <a:bodyPr wrap="none" rtlCol="0">
            <a:spAutoFit/>
          </a:bodyPr>
          <a:lstStyle/>
          <a:p>
            <a:r>
              <a:rPr lang="fi-FI" dirty="0"/>
              <a:t>HSV</a:t>
            </a:r>
            <a:endParaRPr lang="en-GB" dirty="0"/>
          </a:p>
        </p:txBody>
      </p:sp>
      <p:cxnSp>
        <p:nvCxnSpPr>
          <p:cNvPr id="8" name="Suora nuoliyhdysviiva 7">
            <a:extLst>
              <a:ext uri="{FF2B5EF4-FFF2-40B4-BE49-F238E27FC236}">
                <a16:creationId xmlns:a16="http://schemas.microsoft.com/office/drawing/2014/main" id="{6A4F6984-013E-4A98-9C22-234BC13CB12E}"/>
              </a:ext>
            </a:extLst>
          </p:cNvPr>
          <p:cNvCxnSpPr>
            <a:endCxn id="20" idx="1"/>
          </p:cNvCxnSpPr>
          <p:nvPr/>
        </p:nvCxnSpPr>
        <p:spPr>
          <a:xfrm>
            <a:off x="6096000" y="1280495"/>
            <a:ext cx="568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548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 </a:t>
            </a:r>
            <a:r>
              <a:rPr lang="fi-FI" dirty="0" err="1"/>
              <a:t>Measurement</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2306272" cy="461665"/>
          </a:xfrm>
          <a:prstGeom prst="rect">
            <a:avLst/>
          </a:prstGeom>
          <a:noFill/>
        </p:spPr>
        <p:txBody>
          <a:bodyPr wrap="none" rtlCol="0">
            <a:spAutoFit/>
          </a:bodyPr>
          <a:lstStyle/>
          <a:p>
            <a:r>
              <a:rPr lang="fi-FI" sz="2400" dirty="0" err="1"/>
              <a:t>Entity</a:t>
            </a:r>
            <a:r>
              <a:rPr lang="fi-FI" sz="2400" dirty="0"/>
              <a:t> </a:t>
            </a:r>
            <a:r>
              <a:rPr lang="fi-FI" sz="2400" dirty="0" err="1"/>
              <a:t>definitions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21355"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1802738" cy="461665"/>
          </a:xfrm>
          <a:prstGeom prst="rect">
            <a:avLst/>
          </a:prstGeom>
          <a:noFill/>
        </p:spPr>
        <p:txBody>
          <a:bodyPr wrap="none" rtlCol="0">
            <a:spAutoFit/>
          </a:bodyPr>
          <a:lstStyle/>
          <a:p>
            <a:r>
              <a:rPr lang="fi-FI" sz="2400" dirty="0"/>
              <a:t>Image </a:t>
            </a:r>
            <a:r>
              <a:rPr lang="fi-FI" sz="2400" dirty="0" err="1"/>
              <a:t>object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9081585" y="2082049"/>
            <a:ext cx="2194559" cy="3970318"/>
          </a:xfrm>
          <a:prstGeom prst="rect">
            <a:avLst/>
          </a:prstGeom>
          <a:noFill/>
        </p:spPr>
        <p:txBody>
          <a:bodyPr wrap="square" rtlCol="0">
            <a:spAutoFit/>
          </a:bodyPr>
          <a:lstStyle/>
          <a:p>
            <a:r>
              <a:rPr lang="fi-FI" b="1" dirty="0"/>
              <a:t>Image </a:t>
            </a:r>
            <a:r>
              <a:rPr lang="fi-FI" b="1" dirty="0" err="1"/>
              <a:t>object</a:t>
            </a:r>
            <a:endParaRPr lang="fi-FI" b="1" dirty="0"/>
          </a:p>
          <a:p>
            <a:pPr marL="742950" lvl="1" indent="-285750">
              <a:buFont typeface="Arial" panose="020B0604020202020204" pitchFamily="34" charset="0"/>
              <a:buChar char="•"/>
            </a:pPr>
            <a:r>
              <a:rPr lang="fi-FI" dirty="0"/>
              <a:t>id</a:t>
            </a:r>
          </a:p>
          <a:p>
            <a:pPr marL="742950" lvl="1" indent="-285750">
              <a:buFont typeface="Arial" panose="020B0604020202020204" pitchFamily="34" charset="0"/>
              <a:buChar char="•"/>
            </a:pPr>
            <a:r>
              <a:rPr lang="fi-FI" dirty="0"/>
              <a:t>status</a:t>
            </a:r>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vx_min</a:t>
            </a:r>
            <a:endParaRPr lang="fi-FI" dirty="0"/>
          </a:p>
          <a:p>
            <a:pPr marL="742950" lvl="1" indent="-285750">
              <a:buFont typeface="Arial" panose="020B0604020202020204" pitchFamily="34" charset="0"/>
              <a:buChar char="•"/>
            </a:pPr>
            <a:r>
              <a:rPr lang="fi-FI" dirty="0" err="1"/>
              <a:t>vx_max</a:t>
            </a:r>
            <a:endParaRPr lang="fi-FI" dirty="0"/>
          </a:p>
          <a:p>
            <a:pPr marL="742950" lvl="1" indent="-285750">
              <a:buFont typeface="Arial" panose="020B0604020202020204" pitchFamily="34" charset="0"/>
              <a:buChar char="•"/>
            </a:pPr>
            <a:r>
              <a:rPr lang="fi-FI" dirty="0" err="1"/>
              <a:t>vy_min</a:t>
            </a:r>
            <a:endParaRPr lang="fi-FI" dirty="0"/>
          </a:p>
          <a:p>
            <a:pPr marL="742950" lvl="1" indent="-285750">
              <a:buFont typeface="Arial" panose="020B0604020202020204" pitchFamily="34" charset="0"/>
              <a:buChar char="•"/>
            </a:pPr>
            <a:r>
              <a:rPr lang="fi-FI" dirty="0" err="1"/>
              <a:t>vy_max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dirty="0" err="1"/>
              <a:t>appearance</a:t>
            </a:r>
            <a:endParaRPr lang="en-GB" dirty="0"/>
          </a:p>
        </p:txBody>
      </p:sp>
      <p:pic>
        <p:nvPicPr>
          <p:cNvPr id="2" name="Kuva 1">
            <a:extLst>
              <a:ext uri="{FF2B5EF4-FFF2-40B4-BE49-F238E27FC236}">
                <a16:creationId xmlns:a16="http://schemas.microsoft.com/office/drawing/2014/main" id="{E3824A1F-A095-4CF2-B6EB-555E4735A26F}"/>
              </a:ext>
            </a:extLst>
          </p:cNvPr>
          <p:cNvPicPr>
            <a:picLocks noChangeAspect="1"/>
          </p:cNvPicPr>
          <p:nvPr/>
        </p:nvPicPr>
        <p:blipFill>
          <a:blip r:embed="rId2"/>
          <a:stretch>
            <a:fillRect/>
          </a:stretch>
        </p:blipFill>
        <p:spPr>
          <a:xfrm>
            <a:off x="5372367" y="1108765"/>
            <a:ext cx="2469015" cy="2801501"/>
          </a:xfrm>
          <a:prstGeom prst="rect">
            <a:avLst/>
          </a:prstGeom>
        </p:spPr>
      </p:pic>
    </p:spTree>
    <p:extLst>
      <p:ext uri="{BB962C8B-B14F-4D97-AF65-F5344CB8AC3E}">
        <p14:creationId xmlns:p14="http://schemas.microsoft.com/office/powerpoint/2010/main" val="3722620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7039428" cy="1600438"/>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are</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image </a:t>
            </a:r>
            <a:r>
              <a:rPr lang="fi-FI" sz="1400" dirty="0" err="1"/>
              <a:t>objects</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br>
              <a:rPr lang="fi-FI" sz="1400" dirty="0"/>
            </a:br>
            <a:r>
              <a:rPr lang="fi-FI" sz="1400" dirty="0" err="1"/>
              <a:t>according</a:t>
            </a:r>
            <a:r>
              <a:rPr lang="fi-FI" sz="1400" dirty="0"/>
              <a:t> 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a:t>
            </a:r>
            <a:r>
              <a:rPr lang="fi-FI" sz="1400" dirty="0" err="1"/>
              <a:t>detected</a:t>
            </a:r>
            <a:r>
              <a:rPr lang="fi-FI" sz="1400" dirty="0"/>
              <a:t> </a:t>
            </a:r>
            <a:r>
              <a:rPr lang="fi-FI" sz="1400" dirty="0" err="1"/>
              <a:t>objects</a:t>
            </a:r>
            <a:r>
              <a:rPr lang="fi-FI" sz="1400" dirty="0"/>
              <a:t>. </a:t>
            </a:r>
            <a:r>
              <a:rPr lang="fi-FI" sz="1400" dirty="0" err="1"/>
              <a:t>The</a:t>
            </a:r>
            <a:r>
              <a:rPr lang="fi-FI" sz="1400" dirty="0"/>
              <a:t> image </a:t>
            </a:r>
            <a:r>
              <a:rPr lang="fi-FI" sz="1400" dirty="0" err="1"/>
              <a:t>object</a:t>
            </a:r>
            <a:r>
              <a:rPr lang="fi-FI" sz="1400" dirty="0"/>
              <a:t> status is </a:t>
            </a:r>
            <a:r>
              <a:rPr lang="fi-FI" sz="1400" dirty="0" err="1"/>
              <a:t>changed</a:t>
            </a:r>
            <a:r>
              <a:rPr lang="fi-FI" sz="1400" dirty="0"/>
              <a:t> to</a:t>
            </a:r>
            <a:br>
              <a:rPr lang="fi-FI" sz="1400" dirty="0"/>
            </a:br>
            <a:r>
              <a:rPr lang="fi-FI" sz="1400" dirty="0"/>
              <a:t>’</a:t>
            </a:r>
            <a:r>
              <a:rPr lang="fi-FI" sz="1400" dirty="0" err="1"/>
              <a:t>Hidden</a:t>
            </a:r>
            <a:r>
              <a:rPr lang="fi-FI" sz="1400" dirty="0"/>
              <a:t>’. </a:t>
            </a:r>
            <a:r>
              <a:rPr lang="fi-FI" sz="1400" dirty="0" err="1"/>
              <a:t>Movement</a:t>
            </a:r>
            <a:r>
              <a:rPr lang="fi-FI" sz="1400" dirty="0"/>
              <a:t> </a:t>
            </a:r>
            <a:r>
              <a:rPr lang="fi-FI" sz="1400" dirty="0" err="1"/>
              <a:t>prediction</a:t>
            </a:r>
            <a:r>
              <a:rPr lang="fi-FI" sz="1400" dirty="0"/>
              <a:t> </a:t>
            </a:r>
            <a:r>
              <a:rPr lang="fi-FI" sz="1400" dirty="0" err="1"/>
              <a:t>continues</a:t>
            </a:r>
            <a:r>
              <a:rPr lang="fi-FI" sz="1400" dirty="0"/>
              <a:t> </a:t>
            </a:r>
            <a:r>
              <a:rPr lang="fi-FI" sz="1400" dirty="0" err="1"/>
              <a:t>until</a:t>
            </a:r>
            <a:r>
              <a:rPr lang="fi-FI" sz="1400" dirty="0"/>
              <a:t> out of </a:t>
            </a:r>
            <a:r>
              <a:rPr lang="fi-FI" sz="1400" dirty="0" err="1"/>
              <a:t>frame</a:t>
            </a:r>
            <a:r>
              <a:rPr lang="fi-FI" sz="1400" dirty="0"/>
              <a:t>.</a:t>
            </a:r>
          </a:p>
          <a:p>
            <a:endParaRPr lang="en-GB" sz="1400" dirty="0"/>
          </a:p>
        </p:txBody>
      </p:sp>
    </p:spTree>
    <p:extLst>
      <p:ext uri="{BB962C8B-B14F-4D97-AF65-F5344CB8AC3E}">
        <p14:creationId xmlns:p14="http://schemas.microsoft.com/office/powerpoint/2010/main" val="3902098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detection helps understanding</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pic>
        <p:nvPicPr>
          <p:cNvPr id="6" name="Kuva 5">
            <a:extLst>
              <a:ext uri="{FF2B5EF4-FFF2-40B4-BE49-F238E27FC236}">
                <a16:creationId xmlns:a16="http://schemas.microsoft.com/office/drawing/2014/main" id="{5E297DBA-3D72-4800-95C2-B0F1D5EF78E2}"/>
              </a:ext>
            </a:extLst>
          </p:cNvPr>
          <p:cNvPicPr>
            <a:picLocks noChangeAspect="1"/>
          </p:cNvPicPr>
          <p:nvPr/>
        </p:nvPicPr>
        <p:blipFill>
          <a:blip r:embed="rId2"/>
          <a:stretch>
            <a:fillRect/>
          </a:stretch>
        </p:blipFill>
        <p:spPr>
          <a:xfrm>
            <a:off x="5217752" y="3176141"/>
            <a:ext cx="4832451" cy="2232169"/>
          </a:xfrm>
          <a:prstGeom prst="rect">
            <a:avLst/>
          </a:prstGeom>
        </p:spPr>
      </p:pic>
    </p:spTree>
    <p:extLst>
      <p:ext uri="{BB962C8B-B14F-4D97-AF65-F5344CB8AC3E}">
        <p14:creationId xmlns:p14="http://schemas.microsoft.com/office/powerpoint/2010/main" val="2897742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954142" cy="461665"/>
          </a:xfrm>
          <a:prstGeom prst="rect">
            <a:avLst/>
          </a:prstGeom>
          <a:noFill/>
        </p:spPr>
        <p:txBody>
          <a:bodyPr wrap="none" rtlCol="0">
            <a:spAutoFit/>
          </a:bodyPr>
          <a:lstStyle/>
          <a:p>
            <a:r>
              <a:rPr lang="fi-FI" sz="2400" dirty="0" err="1"/>
              <a:t>Probabilistic</a:t>
            </a:r>
            <a:r>
              <a:rPr lang="fi-FI" sz="2400" dirty="0"/>
              <a:t> </a:t>
            </a:r>
            <a:r>
              <a:rPr lang="fi-FI" sz="2400" dirty="0" err="1"/>
              <a:t>approach</a:t>
            </a:r>
            <a:endParaRPr lang="en-GB" sz="2400" dirty="0"/>
          </a:p>
        </p:txBody>
      </p:sp>
      <p:sp>
        <p:nvSpPr>
          <p:cNvPr id="15" name="Tekstiruutu 14">
            <a:extLst>
              <a:ext uri="{FF2B5EF4-FFF2-40B4-BE49-F238E27FC236}">
                <a16:creationId xmlns:a16="http://schemas.microsoft.com/office/drawing/2014/main" id="{3CDC4D22-FB24-4DE1-A3F4-4671A3C073D9}"/>
              </a:ext>
            </a:extLst>
          </p:cNvPr>
          <p:cNvSpPr txBox="1"/>
          <p:nvPr/>
        </p:nvSpPr>
        <p:spPr>
          <a:xfrm>
            <a:off x="7132675" y="1180748"/>
            <a:ext cx="1786709" cy="1754326"/>
          </a:xfrm>
          <a:prstGeom prst="rect">
            <a:avLst/>
          </a:prstGeom>
          <a:noFill/>
        </p:spPr>
        <p:txBody>
          <a:bodyPr wrap="square" rtlCol="0">
            <a:spAutoFit/>
          </a:bodyPr>
          <a:lstStyle/>
          <a:p>
            <a:r>
              <a:rPr lang="fi-FI" sz="1200" b="1" dirty="0" err="1"/>
              <a:t>Detected</a:t>
            </a:r>
            <a:r>
              <a:rPr lang="fi-FI" sz="1200" b="1" dirty="0"/>
              <a:t> </a:t>
            </a:r>
            <a:r>
              <a:rPr lang="fi-FI" sz="1200" b="1" dirty="0" err="1"/>
              <a:t>object</a:t>
            </a:r>
            <a:r>
              <a:rPr lang="fi-FI" sz="1200" b="1" dirty="0"/>
              <a:t> (</a:t>
            </a:r>
            <a:r>
              <a:rPr lang="fi-FI" sz="1200" b="1" dirty="0" err="1"/>
              <a:t>do</a:t>
            </a:r>
            <a:r>
              <a:rPr lang="fi-FI" sz="1200" b="1" dirty="0"/>
              <a:t>)</a:t>
            </a:r>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class</a:t>
            </a:r>
            <a:endParaRPr lang="fi-FI" sz="1200" dirty="0"/>
          </a:p>
          <a:p>
            <a:pPr marL="742950" lvl="1" indent="-285750">
              <a:buFont typeface="Arial" panose="020B0604020202020204" pitchFamily="34" charset="0"/>
              <a:buChar char="•"/>
            </a:pPr>
            <a:r>
              <a:rPr lang="fi-FI" sz="1200" dirty="0" err="1"/>
              <a:t>confidence</a:t>
            </a:r>
            <a:endParaRPr lang="fi-FI" sz="1200" dirty="0"/>
          </a:p>
          <a:p>
            <a:pPr lvl="1"/>
            <a:r>
              <a:rPr lang="fi-FI" sz="1200" dirty="0"/>
              <a:t>+</a:t>
            </a:r>
          </a:p>
          <a:p>
            <a:pPr marL="742950" lvl="1" indent="-285750">
              <a:buFont typeface="Arial" panose="020B0604020202020204" pitchFamily="34" charset="0"/>
              <a:buChar char="•"/>
            </a:pPr>
            <a:r>
              <a:rPr lang="fi-FI" sz="1200" dirty="0" err="1"/>
              <a:t>appearance</a:t>
            </a:r>
            <a:endParaRPr lang="en-GB" sz="1200" dirty="0"/>
          </a:p>
        </p:txBody>
      </p:sp>
      <p:sp>
        <p:nvSpPr>
          <p:cNvPr id="17" name="Tekstiruutu 16">
            <a:extLst>
              <a:ext uri="{FF2B5EF4-FFF2-40B4-BE49-F238E27FC236}">
                <a16:creationId xmlns:a16="http://schemas.microsoft.com/office/drawing/2014/main" id="{CBC4B260-9B1A-43C2-8CC2-9EAAC6936115}"/>
              </a:ext>
            </a:extLst>
          </p:cNvPr>
          <p:cNvSpPr txBox="1"/>
          <p:nvPr/>
        </p:nvSpPr>
        <p:spPr>
          <a:xfrm>
            <a:off x="9335367" y="413985"/>
            <a:ext cx="2194559" cy="2677656"/>
          </a:xfrm>
          <a:prstGeom prst="rect">
            <a:avLst/>
          </a:prstGeom>
          <a:noFill/>
        </p:spPr>
        <p:txBody>
          <a:bodyPr wrap="square" rtlCol="0">
            <a:spAutoFit/>
          </a:bodyPr>
          <a:lstStyle/>
          <a:p>
            <a:r>
              <a:rPr lang="fi-FI" sz="1200" b="1" dirty="0"/>
              <a:t>Image </a:t>
            </a:r>
            <a:r>
              <a:rPr lang="fi-FI" sz="1200" b="1" dirty="0" err="1"/>
              <a:t>object</a:t>
            </a:r>
            <a:r>
              <a:rPr lang="fi-FI" sz="1200" b="1" dirty="0"/>
              <a:t> 1 (io</a:t>
            </a:r>
            <a:r>
              <a:rPr lang="fi-FI" sz="1200" b="1" baseline="-25000" dirty="0"/>
              <a:t>1</a:t>
            </a:r>
            <a:r>
              <a:rPr lang="fi-FI" sz="1200" b="1" dirty="0"/>
              <a:t>)</a:t>
            </a:r>
          </a:p>
          <a:p>
            <a:pPr marL="742950" lvl="1" indent="-285750">
              <a:buFont typeface="Arial" panose="020B0604020202020204" pitchFamily="34" charset="0"/>
              <a:buChar char="•"/>
            </a:pPr>
            <a:r>
              <a:rPr lang="fi-FI" sz="1200" dirty="0"/>
              <a:t>id</a:t>
            </a:r>
          </a:p>
          <a:p>
            <a:pPr marL="742950" lvl="1" indent="-285750">
              <a:buFont typeface="Arial" panose="020B0604020202020204" pitchFamily="34" charset="0"/>
              <a:buChar char="•"/>
            </a:pPr>
            <a:r>
              <a:rPr lang="fi-FI" sz="1200" dirty="0"/>
              <a:t>status</a:t>
            </a:r>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vx_min</a:t>
            </a:r>
            <a:endParaRPr lang="fi-FI" sz="1200" dirty="0"/>
          </a:p>
          <a:p>
            <a:pPr marL="742950" lvl="1" indent="-285750">
              <a:buFont typeface="Arial" panose="020B0604020202020204" pitchFamily="34" charset="0"/>
              <a:buChar char="•"/>
            </a:pPr>
            <a:r>
              <a:rPr lang="fi-FI" sz="1200" dirty="0" err="1"/>
              <a:t>vx_max</a:t>
            </a:r>
            <a:endParaRPr lang="fi-FI" sz="1200" dirty="0"/>
          </a:p>
          <a:p>
            <a:pPr marL="742950" lvl="1" indent="-285750">
              <a:buFont typeface="Arial" panose="020B0604020202020204" pitchFamily="34" charset="0"/>
              <a:buChar char="•"/>
            </a:pPr>
            <a:r>
              <a:rPr lang="fi-FI" sz="1200" dirty="0" err="1"/>
              <a:t>vy_min</a:t>
            </a:r>
            <a:endParaRPr lang="fi-FI" sz="1200" dirty="0"/>
          </a:p>
          <a:p>
            <a:pPr marL="742950" lvl="1" indent="-285750">
              <a:buFont typeface="Arial" panose="020B0604020202020204" pitchFamily="34" charset="0"/>
              <a:buChar char="•"/>
            </a:pPr>
            <a:r>
              <a:rPr lang="fi-FI" sz="1200" dirty="0" err="1"/>
              <a:t>vy_max</a:t>
            </a:r>
            <a:endParaRPr lang="fi-FI" sz="1200" dirty="0"/>
          </a:p>
          <a:p>
            <a:pPr marL="742950" lvl="1" indent="-285750">
              <a:buFont typeface="Arial" panose="020B0604020202020204" pitchFamily="34" charset="0"/>
              <a:buChar char="•"/>
            </a:pPr>
            <a:r>
              <a:rPr lang="fi-FI" sz="1200" dirty="0" err="1"/>
              <a:t>class</a:t>
            </a:r>
            <a:endParaRPr lang="fi-FI" sz="1200" dirty="0"/>
          </a:p>
          <a:p>
            <a:pPr marL="742950" lvl="1" indent="-285750">
              <a:buFont typeface="Arial" panose="020B0604020202020204" pitchFamily="34" charset="0"/>
              <a:buChar char="•"/>
            </a:pPr>
            <a:r>
              <a:rPr lang="fi-FI" sz="1200" dirty="0" err="1"/>
              <a:t>confidence</a:t>
            </a:r>
            <a:endParaRPr lang="fi-FI" sz="1200" dirty="0"/>
          </a:p>
          <a:p>
            <a:pPr marL="742950" lvl="1" indent="-285750">
              <a:buFont typeface="Arial" panose="020B0604020202020204" pitchFamily="34" charset="0"/>
              <a:buChar char="•"/>
            </a:pPr>
            <a:r>
              <a:rPr lang="fi-FI" sz="1200" dirty="0" err="1"/>
              <a:t>appearance</a:t>
            </a:r>
            <a:endParaRPr lang="en-GB" sz="1200" dirty="0"/>
          </a:p>
        </p:txBody>
      </p:sp>
      <p:sp>
        <p:nvSpPr>
          <p:cNvPr id="18" name="Tekstiruutu 17">
            <a:extLst>
              <a:ext uri="{FF2B5EF4-FFF2-40B4-BE49-F238E27FC236}">
                <a16:creationId xmlns:a16="http://schemas.microsoft.com/office/drawing/2014/main" id="{CEB0B36D-3D25-4DF3-8F1F-2ED0E43F632D}"/>
              </a:ext>
            </a:extLst>
          </p:cNvPr>
          <p:cNvSpPr txBox="1"/>
          <p:nvPr/>
        </p:nvSpPr>
        <p:spPr>
          <a:xfrm>
            <a:off x="9608866" y="3410953"/>
            <a:ext cx="2194559" cy="2677656"/>
          </a:xfrm>
          <a:prstGeom prst="rect">
            <a:avLst/>
          </a:prstGeom>
          <a:noFill/>
        </p:spPr>
        <p:txBody>
          <a:bodyPr wrap="square" rtlCol="0">
            <a:spAutoFit/>
          </a:bodyPr>
          <a:lstStyle/>
          <a:p>
            <a:r>
              <a:rPr lang="fi-FI" sz="1200" b="1" dirty="0"/>
              <a:t>Image </a:t>
            </a:r>
            <a:r>
              <a:rPr lang="fi-FI" sz="1200" b="1" dirty="0" err="1"/>
              <a:t>object</a:t>
            </a:r>
            <a:r>
              <a:rPr lang="fi-FI" sz="1200" b="1" dirty="0"/>
              <a:t> 2 (io</a:t>
            </a:r>
            <a:r>
              <a:rPr lang="fi-FI" sz="1200" b="1" baseline="-25000" dirty="0"/>
              <a:t>2</a:t>
            </a:r>
            <a:r>
              <a:rPr lang="fi-FI" sz="1200" b="1" dirty="0"/>
              <a:t>)</a:t>
            </a:r>
          </a:p>
          <a:p>
            <a:pPr marL="742950" lvl="1" indent="-285750">
              <a:buFont typeface="Arial" panose="020B0604020202020204" pitchFamily="34" charset="0"/>
              <a:buChar char="•"/>
            </a:pPr>
            <a:r>
              <a:rPr lang="fi-FI" sz="1200" dirty="0"/>
              <a:t>id</a:t>
            </a:r>
          </a:p>
          <a:p>
            <a:pPr marL="742950" lvl="1" indent="-285750">
              <a:buFont typeface="Arial" panose="020B0604020202020204" pitchFamily="34" charset="0"/>
              <a:buChar char="•"/>
            </a:pPr>
            <a:r>
              <a:rPr lang="fi-FI" sz="1200" dirty="0"/>
              <a:t>status</a:t>
            </a:r>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vx_min</a:t>
            </a:r>
            <a:endParaRPr lang="fi-FI" sz="1200" dirty="0"/>
          </a:p>
          <a:p>
            <a:pPr marL="742950" lvl="1" indent="-285750">
              <a:buFont typeface="Arial" panose="020B0604020202020204" pitchFamily="34" charset="0"/>
              <a:buChar char="•"/>
            </a:pPr>
            <a:r>
              <a:rPr lang="fi-FI" sz="1200" dirty="0" err="1"/>
              <a:t>vx_max</a:t>
            </a:r>
            <a:endParaRPr lang="fi-FI" sz="1200" dirty="0"/>
          </a:p>
          <a:p>
            <a:pPr marL="742950" lvl="1" indent="-285750">
              <a:buFont typeface="Arial" panose="020B0604020202020204" pitchFamily="34" charset="0"/>
              <a:buChar char="•"/>
            </a:pPr>
            <a:r>
              <a:rPr lang="fi-FI" sz="1200" dirty="0" err="1"/>
              <a:t>vy_min</a:t>
            </a:r>
            <a:endParaRPr lang="fi-FI" sz="1200" dirty="0"/>
          </a:p>
          <a:p>
            <a:pPr marL="742950" lvl="1" indent="-285750">
              <a:buFont typeface="Arial" panose="020B0604020202020204" pitchFamily="34" charset="0"/>
              <a:buChar char="•"/>
            </a:pPr>
            <a:r>
              <a:rPr lang="fi-FI" sz="1200" dirty="0" err="1"/>
              <a:t>vy_max</a:t>
            </a:r>
            <a:endParaRPr lang="fi-FI" sz="1200" dirty="0"/>
          </a:p>
          <a:p>
            <a:pPr marL="742950" lvl="1" indent="-285750">
              <a:buFont typeface="Arial" panose="020B0604020202020204" pitchFamily="34" charset="0"/>
              <a:buChar char="•"/>
            </a:pPr>
            <a:r>
              <a:rPr lang="fi-FI" sz="1200" dirty="0" err="1"/>
              <a:t>class</a:t>
            </a:r>
            <a:endParaRPr lang="fi-FI" sz="1200" dirty="0"/>
          </a:p>
          <a:p>
            <a:pPr marL="742950" lvl="1" indent="-285750">
              <a:buFont typeface="Arial" panose="020B0604020202020204" pitchFamily="34" charset="0"/>
              <a:buChar char="•"/>
            </a:pPr>
            <a:r>
              <a:rPr lang="fi-FI" sz="1200" dirty="0" err="1"/>
              <a:t>confidence</a:t>
            </a:r>
            <a:endParaRPr lang="fi-FI" sz="1200" dirty="0"/>
          </a:p>
          <a:p>
            <a:pPr marL="742950" lvl="1" indent="-285750">
              <a:buFont typeface="Arial" panose="020B0604020202020204" pitchFamily="34" charset="0"/>
              <a:buChar char="•"/>
            </a:pPr>
            <a:r>
              <a:rPr lang="fi-FI" sz="1200" dirty="0" err="1"/>
              <a:t>appearance</a:t>
            </a:r>
            <a:endParaRPr lang="en-GB" sz="1200" dirty="0"/>
          </a:p>
        </p:txBody>
      </p:sp>
      <p:sp>
        <p:nvSpPr>
          <p:cNvPr id="7" name="Tekstiruutu 6">
            <a:extLst>
              <a:ext uri="{FF2B5EF4-FFF2-40B4-BE49-F238E27FC236}">
                <a16:creationId xmlns:a16="http://schemas.microsoft.com/office/drawing/2014/main" id="{7B1A560F-EE28-464C-B5B0-F45B2A54F5D9}"/>
              </a:ext>
            </a:extLst>
          </p:cNvPr>
          <p:cNvSpPr txBox="1"/>
          <p:nvPr/>
        </p:nvSpPr>
        <p:spPr>
          <a:xfrm>
            <a:off x="5215568" y="5196221"/>
            <a:ext cx="4545289" cy="369332"/>
          </a:xfrm>
          <a:prstGeom prst="rect">
            <a:avLst/>
          </a:prstGeom>
          <a:noFill/>
        </p:spPr>
        <p:txBody>
          <a:bodyPr wrap="square" rtlCol="0">
            <a:spAutoFit/>
          </a:bodyPr>
          <a:lstStyle/>
          <a:p>
            <a:r>
              <a:rPr lang="fi-FI" dirty="0"/>
              <a:t>P(</a:t>
            </a:r>
            <a:r>
              <a:rPr lang="en-GB" dirty="0"/>
              <a:t>do = </a:t>
            </a:r>
            <a:r>
              <a:rPr lang="en-GB" dirty="0" err="1"/>
              <a:t>io</a:t>
            </a:r>
            <a:r>
              <a:rPr lang="en-GB" baseline="-25000" dirty="0" err="1"/>
              <a:t>i</a:t>
            </a:r>
            <a:r>
              <a:rPr lang="en-GB" dirty="0"/>
              <a:t>) ~ N(</a:t>
            </a:r>
            <a:r>
              <a:rPr lang="en-GB" dirty="0" err="1"/>
              <a:t>f</a:t>
            </a:r>
            <a:r>
              <a:rPr lang="en-GB" baseline="-25000" dirty="0" err="1"/>
              <a:t>io</a:t>
            </a:r>
            <a:r>
              <a:rPr lang="en-GB" dirty="0"/>
              <a:t> – </a:t>
            </a:r>
            <a:r>
              <a:rPr lang="en-GB" dirty="0" err="1"/>
              <a:t>f</a:t>
            </a:r>
            <a:r>
              <a:rPr lang="en-GB" baseline="-25000" dirty="0" err="1"/>
              <a:t>do,i</a:t>
            </a:r>
            <a:r>
              <a:rPr lang="en-GB" baseline="-25000" dirty="0"/>
              <a:t> </a:t>
            </a:r>
            <a:r>
              <a:rPr lang="en-GB" dirty="0"/>
              <a:t>∣ 0 , </a:t>
            </a:r>
            <a:r>
              <a:rPr lang="en-GB" dirty="0" err="1"/>
              <a:t>V</a:t>
            </a:r>
            <a:r>
              <a:rPr lang="en-GB" baseline="-25000" dirty="0" err="1"/>
              <a:t>f</a:t>
            </a:r>
            <a:r>
              <a:rPr lang="en-GB" dirty="0"/>
              <a:t>) </a:t>
            </a:r>
            <a:r>
              <a:rPr lang="fi-FI" dirty="0"/>
              <a:t> </a:t>
            </a:r>
            <a:endParaRPr lang="en-GB" dirty="0"/>
          </a:p>
        </p:txBody>
      </p:sp>
      <p:cxnSp>
        <p:nvCxnSpPr>
          <p:cNvPr id="10" name="Suora nuoliyhdysviiva 9">
            <a:extLst>
              <a:ext uri="{FF2B5EF4-FFF2-40B4-BE49-F238E27FC236}">
                <a16:creationId xmlns:a16="http://schemas.microsoft.com/office/drawing/2014/main" id="{27BC4108-2345-45A3-BC76-D0528C25C544}"/>
              </a:ext>
            </a:extLst>
          </p:cNvPr>
          <p:cNvCxnSpPr>
            <a:cxnSpLocks/>
          </p:cNvCxnSpPr>
          <p:nvPr/>
        </p:nvCxnSpPr>
        <p:spPr>
          <a:xfrm>
            <a:off x="8813800" y="1849165"/>
            <a:ext cx="795066" cy="8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uora nuoliyhdysviiva 11">
            <a:extLst>
              <a:ext uri="{FF2B5EF4-FFF2-40B4-BE49-F238E27FC236}">
                <a16:creationId xmlns:a16="http://schemas.microsoft.com/office/drawing/2014/main" id="{2214531E-34ED-482D-813B-519D07BA6447}"/>
              </a:ext>
            </a:extLst>
          </p:cNvPr>
          <p:cNvCxnSpPr>
            <a:cxnSpLocks/>
          </p:cNvCxnSpPr>
          <p:nvPr/>
        </p:nvCxnSpPr>
        <p:spPr>
          <a:xfrm>
            <a:off x="8813800" y="1849165"/>
            <a:ext cx="736600" cy="2272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kstiruutu 24">
            <a:extLst>
              <a:ext uri="{FF2B5EF4-FFF2-40B4-BE49-F238E27FC236}">
                <a16:creationId xmlns:a16="http://schemas.microsoft.com/office/drawing/2014/main" id="{127C0FCC-8ED3-4CE2-AB62-994E1FB76FD2}"/>
              </a:ext>
            </a:extLst>
          </p:cNvPr>
          <p:cNvSpPr txBox="1"/>
          <p:nvPr/>
        </p:nvSpPr>
        <p:spPr>
          <a:xfrm>
            <a:off x="5100276" y="3328486"/>
            <a:ext cx="1786709" cy="1569660"/>
          </a:xfrm>
          <a:prstGeom prst="rect">
            <a:avLst/>
          </a:prstGeom>
          <a:noFill/>
        </p:spPr>
        <p:txBody>
          <a:bodyPr wrap="square" rtlCol="0">
            <a:spAutoFit/>
          </a:bodyPr>
          <a:lstStyle/>
          <a:p>
            <a:r>
              <a:rPr lang="fi-FI" sz="1200" b="1" dirty="0"/>
              <a:t>Feature </a:t>
            </a:r>
            <a:r>
              <a:rPr lang="fi-FI" sz="1200" b="1" dirty="0" err="1"/>
              <a:t>vector</a:t>
            </a:r>
            <a:r>
              <a:rPr lang="fi-FI" sz="1200" b="1" dirty="0"/>
              <a:t> f</a:t>
            </a:r>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class</a:t>
            </a:r>
            <a:r>
              <a:rPr lang="fi-FI" sz="1200" dirty="0"/>
              <a:t> </a:t>
            </a:r>
            <a:r>
              <a:rPr lang="fi-FI" sz="1200" dirty="0">
                <a:solidFill>
                  <a:srgbClr val="FF0000"/>
                </a:solidFill>
              </a:rPr>
              <a:t>??</a:t>
            </a:r>
          </a:p>
          <a:p>
            <a:pPr marL="742950" lvl="1" indent="-285750">
              <a:buFont typeface="Arial" panose="020B0604020202020204" pitchFamily="34" charset="0"/>
              <a:buChar char="•"/>
            </a:pPr>
            <a:r>
              <a:rPr lang="fi-FI" sz="1200" dirty="0" err="1"/>
              <a:t>confidence</a:t>
            </a:r>
            <a:endParaRPr lang="fi-FI" sz="1200" dirty="0"/>
          </a:p>
          <a:p>
            <a:pPr marL="742950" lvl="1" indent="-285750">
              <a:buFont typeface="Arial" panose="020B0604020202020204" pitchFamily="34" charset="0"/>
              <a:buChar char="•"/>
            </a:pPr>
            <a:r>
              <a:rPr lang="fi-FI" sz="1200" dirty="0" err="1"/>
              <a:t>appearance</a:t>
            </a:r>
            <a:endParaRPr lang="en-GB" sz="1200" dirty="0"/>
          </a:p>
        </p:txBody>
      </p:sp>
      <p:sp>
        <p:nvSpPr>
          <p:cNvPr id="2" name="Tekstiruutu 1">
            <a:extLst>
              <a:ext uri="{FF2B5EF4-FFF2-40B4-BE49-F238E27FC236}">
                <a16:creationId xmlns:a16="http://schemas.microsoft.com/office/drawing/2014/main" id="{B8173676-4EDB-4AAF-BB92-FD6438A41ED5}"/>
              </a:ext>
            </a:extLst>
          </p:cNvPr>
          <p:cNvSpPr txBox="1"/>
          <p:nvPr/>
        </p:nvSpPr>
        <p:spPr>
          <a:xfrm>
            <a:off x="5215568" y="5857776"/>
            <a:ext cx="3169650" cy="461665"/>
          </a:xfrm>
          <a:prstGeom prst="rect">
            <a:avLst/>
          </a:prstGeom>
          <a:noFill/>
        </p:spPr>
        <p:txBody>
          <a:bodyPr wrap="none" rtlCol="0">
            <a:spAutoFit/>
          </a:bodyPr>
          <a:lstStyle/>
          <a:p>
            <a:pPr marL="171450" indent="-171450">
              <a:buFont typeface="Arial" panose="020B0604020202020204" pitchFamily="34" charset="0"/>
              <a:buChar char="•"/>
            </a:pPr>
            <a:r>
              <a:rPr lang="en-GB" sz="1200" dirty="0" err="1"/>
              <a:t>V</a:t>
            </a:r>
            <a:r>
              <a:rPr lang="en-GB" sz="1200" baseline="-25000" dirty="0" err="1"/>
              <a:t>f</a:t>
            </a:r>
            <a:r>
              <a:rPr lang="en-GB" sz="1200" baseline="-25000" dirty="0"/>
              <a:t> </a:t>
            </a:r>
            <a:r>
              <a:rPr lang="fi-FI" sz="1200" dirty="0" err="1"/>
              <a:t>estimated</a:t>
            </a:r>
            <a:r>
              <a:rPr lang="fi-FI" sz="1200" dirty="0"/>
              <a:t> </a:t>
            </a:r>
            <a:r>
              <a:rPr lang="fi-FI" sz="1200" dirty="0" err="1"/>
              <a:t>using</a:t>
            </a:r>
            <a:r>
              <a:rPr lang="fi-FI" sz="1200" dirty="0"/>
              <a:t> </a:t>
            </a:r>
            <a:r>
              <a:rPr lang="fi-FI" sz="1200" dirty="0" err="1"/>
              <a:t>comprehensive</a:t>
            </a:r>
            <a:r>
              <a:rPr lang="fi-FI" sz="1200" dirty="0"/>
              <a:t> </a:t>
            </a:r>
            <a:r>
              <a:rPr lang="fi-FI" sz="1200" dirty="0" err="1"/>
              <a:t>simulation</a:t>
            </a:r>
            <a:endParaRPr lang="fi-FI" sz="1200" dirty="0"/>
          </a:p>
          <a:p>
            <a:pPr marL="171450" indent="-171450">
              <a:buFont typeface="Arial" panose="020B0604020202020204" pitchFamily="34" charset="0"/>
              <a:buChar char="•"/>
            </a:pPr>
            <a:r>
              <a:rPr lang="fi-FI" sz="1200" dirty="0"/>
              <a:t>-</a:t>
            </a:r>
            <a:r>
              <a:rPr lang="fi-FI" sz="1200" dirty="0" err="1"/>
              <a:t>log</a:t>
            </a:r>
            <a:r>
              <a:rPr lang="fi-FI" sz="1200" dirty="0"/>
              <a:t>(P) </a:t>
            </a:r>
            <a:r>
              <a:rPr lang="fi-FI" sz="1200" dirty="0" err="1"/>
              <a:t>used</a:t>
            </a:r>
            <a:r>
              <a:rPr lang="fi-FI" sz="1200" dirty="0"/>
              <a:t> as </a:t>
            </a:r>
            <a:r>
              <a:rPr lang="fi-FI" sz="1200" dirty="0" err="1"/>
              <a:t>distance</a:t>
            </a:r>
            <a:r>
              <a:rPr lang="fi-FI" sz="1200" dirty="0"/>
              <a:t> (</a:t>
            </a:r>
            <a:r>
              <a:rPr lang="fi-FI" sz="1200" dirty="0" err="1"/>
              <a:t>cost</a:t>
            </a:r>
            <a:r>
              <a:rPr lang="fi-FI" sz="1200" dirty="0"/>
              <a:t>)</a:t>
            </a:r>
            <a:endParaRPr lang="en-GB" sz="1200" dirty="0"/>
          </a:p>
        </p:txBody>
      </p:sp>
    </p:spTree>
    <p:extLst>
      <p:ext uri="{BB962C8B-B14F-4D97-AF65-F5344CB8AC3E}">
        <p14:creationId xmlns:p14="http://schemas.microsoft.com/office/powerpoint/2010/main" val="932558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2" name="Kuva 1">
            <a:extLst>
              <a:ext uri="{FF2B5EF4-FFF2-40B4-BE49-F238E27FC236}">
                <a16:creationId xmlns:a16="http://schemas.microsoft.com/office/drawing/2014/main" id="{45752D13-573C-4542-AF77-7C3F0D3F920D}"/>
              </a:ext>
            </a:extLst>
          </p:cNvPr>
          <p:cNvPicPr>
            <a:picLocks noChangeAspect="1"/>
          </p:cNvPicPr>
          <p:nvPr/>
        </p:nvPicPr>
        <p:blipFill>
          <a:blip r:embed="rId2"/>
          <a:stretch>
            <a:fillRect/>
          </a:stretch>
        </p:blipFill>
        <p:spPr>
          <a:xfrm>
            <a:off x="5093310" y="1317498"/>
            <a:ext cx="5601503" cy="4186910"/>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884717" y="220150"/>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sp>
        <p:nvSpPr>
          <p:cNvPr id="7" name="Tekstiruutu 6">
            <a:extLst>
              <a:ext uri="{FF2B5EF4-FFF2-40B4-BE49-F238E27FC236}">
                <a16:creationId xmlns:a16="http://schemas.microsoft.com/office/drawing/2014/main" id="{2B7DB0B6-9B59-42A6-BD14-C3EADDDE97B7}"/>
              </a:ext>
            </a:extLst>
          </p:cNvPr>
          <p:cNvSpPr txBox="1"/>
          <p:nvPr/>
        </p:nvSpPr>
        <p:spPr>
          <a:xfrm>
            <a:off x="4927758" y="914400"/>
            <a:ext cx="6444932" cy="2062103"/>
          </a:xfrm>
          <a:prstGeom prst="rect">
            <a:avLst/>
          </a:prstGeom>
          <a:noFill/>
        </p:spPr>
        <p:txBody>
          <a:bodyPr wrap="squar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Role</a:t>
            </a:r>
            <a:r>
              <a:rPr lang="fi-FI" sz="1600" dirty="0">
                <a:solidFill>
                  <a:srgbClr val="FF0000"/>
                </a:solidFill>
              </a:rPr>
              <a:t> of </a:t>
            </a:r>
            <a:r>
              <a:rPr lang="fi-FI" sz="1600" dirty="0" err="1">
                <a:solidFill>
                  <a:srgbClr val="FF0000"/>
                </a:solidFill>
              </a:rPr>
              <a:t>classical</a:t>
            </a:r>
            <a:r>
              <a:rPr lang="fi-FI" sz="1600" dirty="0">
                <a:solidFill>
                  <a:srgbClr val="FF0000"/>
                </a:solidFill>
              </a:rPr>
              <a:t> </a:t>
            </a:r>
            <a:r>
              <a:rPr lang="fi-FI" sz="1600" dirty="0" err="1">
                <a:solidFill>
                  <a:srgbClr val="FF0000"/>
                </a:solidFill>
              </a:rPr>
              <a:t>algorithms</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MeanShift</a:t>
            </a:r>
            <a:endParaRPr lang="fi-FI" sz="1600" dirty="0">
              <a:solidFill>
                <a:srgbClr val="FF0000"/>
              </a:solidFill>
            </a:endParaRPr>
          </a:p>
          <a:p>
            <a:pPr marL="742950" lvl="1" indent="-285750">
              <a:buFont typeface="Arial" panose="020B0604020202020204" pitchFamily="34" charset="0"/>
              <a:buChar char="•"/>
            </a:pPr>
            <a:r>
              <a:rPr lang="fi-FI" sz="1600" dirty="0" err="1">
                <a:solidFill>
                  <a:srgbClr val="FF0000"/>
                </a:solidFill>
              </a:rPr>
              <a:t>CamShift</a:t>
            </a:r>
            <a:endParaRPr lang="fi-FI" sz="1600" dirty="0">
              <a:solidFill>
                <a:srgbClr val="FF0000"/>
              </a:solidFill>
            </a:endParaRPr>
          </a:p>
          <a:p>
            <a:pPr marL="742950" lvl="1" indent="-285750">
              <a:buFont typeface="Arial" panose="020B0604020202020204" pitchFamily="34" charset="0"/>
              <a:buChar char="•"/>
            </a:pPr>
            <a:r>
              <a:rPr lang="fi-FI" sz="1600" dirty="0">
                <a:solidFill>
                  <a:srgbClr val="FF0000"/>
                </a:solidFill>
              </a:rPr>
              <a:t>Optical </a:t>
            </a:r>
            <a:r>
              <a:rPr lang="fi-FI" sz="1600" dirty="0" err="1">
                <a:solidFill>
                  <a:srgbClr val="FF0000"/>
                </a:solidFill>
              </a:rPr>
              <a:t>flow</a:t>
            </a:r>
            <a:r>
              <a:rPr lang="fi-FI" sz="1600" dirty="0">
                <a:solidFill>
                  <a:srgbClr val="FF0000"/>
                </a:solidFill>
              </a:rPr>
              <a:t> (Lucas-</a:t>
            </a:r>
            <a:r>
              <a:rPr lang="fi-FI" sz="1600" dirty="0" err="1">
                <a:solidFill>
                  <a:srgbClr val="FF0000"/>
                </a:solidFill>
              </a:rPr>
              <a:t>Kanade</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Background</a:t>
            </a:r>
            <a:r>
              <a:rPr lang="fi-FI" sz="1600" dirty="0">
                <a:solidFill>
                  <a:srgbClr val="FF0000"/>
                </a:solidFill>
              </a:rPr>
              <a:t> </a:t>
            </a:r>
            <a:r>
              <a:rPr lang="fi-FI" sz="1600" dirty="0" err="1">
                <a:solidFill>
                  <a:srgbClr val="FF0000"/>
                </a:solidFill>
              </a:rPr>
              <a:t>Subtraction</a:t>
            </a:r>
            <a:endParaRPr lang="fi-FI" sz="1600" dirty="0">
              <a:solidFill>
                <a:srgbClr val="FF0000"/>
              </a:solidFill>
            </a:endParaRPr>
          </a:p>
          <a:p>
            <a:r>
              <a:rPr lang="fi-FI" sz="1600" dirty="0" err="1">
                <a:solidFill>
                  <a:srgbClr val="FF0000"/>
                </a:solidFill>
              </a:rPr>
              <a:t>Possible</a:t>
            </a:r>
            <a:r>
              <a:rPr lang="fi-FI" sz="1600" dirty="0">
                <a:solidFill>
                  <a:srgbClr val="FF0000"/>
                </a:solidFill>
              </a:rPr>
              <a:t> </a:t>
            </a:r>
            <a:r>
              <a:rPr lang="fi-FI" sz="1600" dirty="0" err="1">
                <a:solidFill>
                  <a:srgbClr val="FF0000"/>
                </a:solidFill>
              </a:rPr>
              <a:t>added</a:t>
            </a:r>
            <a:r>
              <a:rPr lang="fi-FI" sz="1600" dirty="0">
                <a:solidFill>
                  <a:srgbClr val="FF0000"/>
                </a:solidFill>
              </a:rPr>
              <a:t> </a:t>
            </a:r>
            <a:r>
              <a:rPr lang="fi-FI" sz="1600" dirty="0" err="1">
                <a:solidFill>
                  <a:srgbClr val="FF0000"/>
                </a:solidFill>
              </a:rPr>
              <a:t>value</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Refined</a:t>
            </a:r>
            <a:r>
              <a:rPr lang="fi-FI" sz="1600" dirty="0">
                <a:solidFill>
                  <a:srgbClr val="FF0000"/>
                </a:solidFill>
              </a:rPr>
              <a:t> </a:t>
            </a:r>
            <a:r>
              <a:rPr lang="fi-FI" sz="1600" dirty="0" err="1">
                <a:solidFill>
                  <a:srgbClr val="FF0000"/>
                </a:solidFill>
              </a:rPr>
              <a:t>object</a:t>
            </a:r>
            <a:r>
              <a:rPr lang="fi-FI" sz="1600" dirty="0">
                <a:solidFill>
                  <a:srgbClr val="FF0000"/>
                </a:solidFill>
              </a:rPr>
              <a:t> </a:t>
            </a:r>
            <a:r>
              <a:rPr lang="fi-FI" sz="1600" dirty="0" err="1">
                <a:solidFill>
                  <a:srgbClr val="FF0000"/>
                </a:solidFill>
              </a:rPr>
              <a:t>region</a:t>
            </a:r>
            <a:endParaRPr lang="fi-FI" sz="1600" dirty="0">
              <a:solidFill>
                <a:srgbClr val="FF0000"/>
              </a:solidFill>
            </a:endParaRPr>
          </a:p>
          <a:p>
            <a:pPr marL="742950" lvl="1" indent="-285750">
              <a:buFont typeface="Arial" panose="020B0604020202020204" pitchFamily="34" charset="0"/>
              <a:buChar char="•"/>
            </a:pPr>
            <a:r>
              <a:rPr lang="fi-FI" sz="1600" dirty="0" err="1">
                <a:solidFill>
                  <a:srgbClr val="FF0000"/>
                </a:solidFill>
              </a:rPr>
              <a:t>Support</a:t>
            </a:r>
            <a:r>
              <a:rPr lang="fi-FI" sz="1600" dirty="0">
                <a:solidFill>
                  <a:srgbClr val="FF0000"/>
                </a:solidFill>
              </a:rPr>
              <a:t> for </a:t>
            </a:r>
            <a:r>
              <a:rPr lang="fi-FI" sz="1600" dirty="0" err="1">
                <a:solidFill>
                  <a:srgbClr val="FF0000"/>
                </a:solidFill>
              </a:rPr>
              <a:t>occasionally</a:t>
            </a:r>
            <a:r>
              <a:rPr lang="fi-FI" sz="1600" dirty="0">
                <a:solidFill>
                  <a:srgbClr val="FF0000"/>
                </a:solidFill>
              </a:rPr>
              <a:t> </a:t>
            </a:r>
            <a:r>
              <a:rPr lang="fi-FI" sz="1600" dirty="0" err="1">
                <a:solidFill>
                  <a:srgbClr val="FF0000"/>
                </a:solidFill>
              </a:rPr>
              <a:t>missing</a:t>
            </a:r>
            <a:r>
              <a:rPr lang="fi-FI" sz="1600" dirty="0">
                <a:solidFill>
                  <a:srgbClr val="FF0000"/>
                </a:solidFill>
              </a:rPr>
              <a:t> </a:t>
            </a:r>
            <a:r>
              <a:rPr lang="fi-FI" sz="1600" dirty="0" err="1">
                <a:solidFill>
                  <a:srgbClr val="FF0000"/>
                </a:solidFill>
              </a:rPr>
              <a:t>bounding</a:t>
            </a:r>
            <a:r>
              <a:rPr lang="fi-FI" sz="1600" dirty="0">
                <a:solidFill>
                  <a:srgbClr val="FF0000"/>
                </a:solidFill>
              </a:rPr>
              <a:t> </a:t>
            </a:r>
            <a:r>
              <a:rPr lang="fi-FI" sz="1600" dirty="0" err="1">
                <a:solidFill>
                  <a:srgbClr val="FF0000"/>
                </a:solidFill>
              </a:rPr>
              <a:t>boxes</a:t>
            </a:r>
            <a:endParaRPr lang="fi-FI" sz="1600" dirty="0">
              <a:solidFill>
                <a:srgbClr val="FF0000"/>
              </a:solidFill>
            </a:endParaRPr>
          </a:p>
        </p:txBody>
      </p:sp>
      <p:pic>
        <p:nvPicPr>
          <p:cNvPr id="2" name="Kuva 1">
            <a:extLst>
              <a:ext uri="{FF2B5EF4-FFF2-40B4-BE49-F238E27FC236}">
                <a16:creationId xmlns:a16="http://schemas.microsoft.com/office/drawing/2014/main" id="{631BFA99-5892-493D-A5D1-6CC27BA22CA5}"/>
              </a:ext>
            </a:extLst>
          </p:cNvPr>
          <p:cNvPicPr>
            <a:picLocks noChangeAspect="1"/>
          </p:cNvPicPr>
          <p:nvPr/>
        </p:nvPicPr>
        <p:blipFill>
          <a:blip r:embed="rId2"/>
          <a:stretch>
            <a:fillRect/>
          </a:stretch>
        </p:blipFill>
        <p:spPr>
          <a:xfrm>
            <a:off x="5031920" y="3439920"/>
            <a:ext cx="3118304" cy="2670627"/>
          </a:xfrm>
          <a:prstGeom prst="rect">
            <a:avLst/>
          </a:prstGeom>
        </p:spPr>
      </p:pic>
    </p:spTree>
    <p:extLst>
      <p:ext uri="{BB962C8B-B14F-4D97-AF65-F5344CB8AC3E}">
        <p14:creationId xmlns:p14="http://schemas.microsoft.com/office/powerpoint/2010/main" val="1332720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294843"/>
            <a:ext cx="6958893" cy="1077218"/>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a:t>
            </a:r>
            <a:r>
              <a:rPr lang="fi-FI" sz="1600" dirty="0" err="1"/>
              <a:t>statuses</a:t>
            </a:r>
            <a:r>
              <a:rPr lang="fi-FI" sz="1600" dirty="0"/>
              <a:t>.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r>
              <a:rPr lang="fi-FI" sz="1600" dirty="0" err="1"/>
              <a:t>the</a:t>
            </a:r>
            <a:br>
              <a:rPr lang="fi-FI" sz="1600" dirty="0"/>
            </a:br>
            <a:r>
              <a:rPr lang="fi-FI" sz="1600" dirty="0" err="1"/>
              <a:t>previous</a:t>
            </a:r>
            <a:r>
              <a:rPr lang="fi-FI" sz="1600" dirty="0"/>
              <a:t> </a:t>
            </a:r>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br>
              <a:rPr lang="fi-FI" sz="1600" dirty="0"/>
            </a:br>
            <a:r>
              <a:rPr lang="fi-FI" sz="1600" dirty="0" err="1"/>
              <a:t>objects</a:t>
            </a:r>
            <a:r>
              <a:rPr lang="fi-FI" sz="1600" dirty="0"/>
              <a:t> </a:t>
            </a:r>
            <a:r>
              <a:rPr lang="fi-FI" sz="1600" dirty="0" err="1"/>
              <a:t>are</a:t>
            </a:r>
            <a:r>
              <a:rPr lang="fi-FI" sz="1600" dirty="0"/>
              <a:t> </a:t>
            </a:r>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br>
              <a:rPr lang="fi-FI" sz="1600" dirty="0"/>
            </a:br>
            <a:r>
              <a:rPr lang="fi-FI" sz="1600" dirty="0"/>
              <a:t>’</a:t>
            </a:r>
            <a:r>
              <a:rPr lang="fi-FI" sz="1600" dirty="0" err="1"/>
              <a:t>hidden</a:t>
            </a:r>
            <a:r>
              <a:rPr lang="fi-FI" sz="1600" dirty="0"/>
              <a:t>’). </a:t>
            </a:r>
            <a:r>
              <a:rPr lang="fi-FI" sz="1600" dirty="0" err="1"/>
              <a:t>Prediction</a:t>
            </a:r>
            <a:r>
              <a:rPr lang="fi-FI" sz="1600" dirty="0"/>
              <a:t> </a:t>
            </a:r>
            <a:r>
              <a:rPr lang="fi-FI" sz="1600" dirty="0" err="1"/>
              <a:t>continues</a:t>
            </a:r>
            <a:r>
              <a:rPr lang="fi-FI" sz="1600" dirty="0"/>
              <a:t> in </a:t>
            </a:r>
            <a:r>
              <a:rPr lang="fi-FI" sz="1600" dirty="0" err="1"/>
              <a:t>following</a:t>
            </a:r>
            <a:r>
              <a:rPr lang="fi-FI" sz="1600" dirty="0"/>
              <a:t> </a:t>
            </a:r>
            <a:r>
              <a:rPr lang="fi-FI" sz="1600" dirty="0" err="1"/>
              <a:t>frames</a:t>
            </a:r>
            <a:r>
              <a:rPr lang="fi-FI" sz="1600" dirty="0"/>
              <a:t>.</a:t>
            </a:r>
            <a:endParaRPr lang="en-GB" sz="1600" dirty="0"/>
          </a:p>
        </p:txBody>
      </p:sp>
    </p:spTree>
    <p:extLst>
      <p:ext uri="{BB962C8B-B14F-4D97-AF65-F5344CB8AC3E}">
        <p14:creationId xmlns:p14="http://schemas.microsoft.com/office/powerpoint/2010/main" val="24774533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Beyond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68060"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77197" y="6087373"/>
            <a:ext cx="672555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minimum</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kstiruutu 3">
            <a:extLst>
              <a:ext uri="{FF2B5EF4-FFF2-40B4-BE49-F238E27FC236}">
                <a16:creationId xmlns:a16="http://schemas.microsoft.com/office/drawing/2014/main" id="{9ED0803C-54C6-4B15-8329-C65817F9178F}"/>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kstiruutu 24">
            <a:extLst>
              <a:ext uri="{FF2B5EF4-FFF2-40B4-BE49-F238E27FC236}">
                <a16:creationId xmlns:a16="http://schemas.microsoft.com/office/drawing/2014/main" id="{1FDFD0D2-EA66-4E08-9E64-E64FEC30F0C6}"/>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Tree>
    <p:extLst>
      <p:ext uri="{BB962C8B-B14F-4D97-AF65-F5344CB8AC3E}">
        <p14:creationId xmlns:p14="http://schemas.microsoft.com/office/powerpoint/2010/main" val="9338915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Kuva 1">
            <a:extLst>
              <a:ext uri="{FF2B5EF4-FFF2-40B4-BE49-F238E27FC236}">
                <a16:creationId xmlns:a16="http://schemas.microsoft.com/office/drawing/2014/main" id="{38EEBDAC-8174-4C74-ACA9-BC0AD666CEB7}"/>
              </a:ext>
            </a:extLst>
          </p:cNvPr>
          <p:cNvPicPr>
            <a:picLocks noChangeAspect="1"/>
          </p:cNvPicPr>
          <p:nvPr/>
        </p:nvPicPr>
        <p:blipFill>
          <a:blip r:embed="rId2"/>
          <a:stretch>
            <a:fillRect/>
          </a:stretch>
        </p:blipFill>
        <p:spPr>
          <a:xfrm>
            <a:off x="5384448" y="714493"/>
            <a:ext cx="4042581" cy="2841053"/>
          </a:xfrm>
          <a:prstGeom prst="rect">
            <a:avLst/>
          </a:prstGeom>
        </p:spPr>
      </p:pic>
      <p:pic>
        <p:nvPicPr>
          <p:cNvPr id="3" name="Kuva 2">
            <a:extLst>
              <a:ext uri="{FF2B5EF4-FFF2-40B4-BE49-F238E27FC236}">
                <a16:creationId xmlns:a16="http://schemas.microsoft.com/office/drawing/2014/main" id="{4CC0383D-D5EF-4648-9CCC-DC5849A474B7}"/>
              </a:ext>
            </a:extLst>
          </p:cNvPr>
          <p:cNvPicPr>
            <a:picLocks noChangeAspect="1"/>
          </p:cNvPicPr>
          <p:nvPr/>
        </p:nvPicPr>
        <p:blipFill>
          <a:blip r:embed="rId3"/>
          <a:stretch>
            <a:fillRect/>
          </a:stretch>
        </p:blipFill>
        <p:spPr>
          <a:xfrm>
            <a:off x="5186380" y="3424134"/>
            <a:ext cx="4414820" cy="3148273"/>
          </a:xfrm>
          <a:prstGeom prst="rect">
            <a:avLst/>
          </a:prstGeom>
        </p:spPr>
      </p:pic>
      <p:sp>
        <p:nvSpPr>
          <p:cNvPr id="8" name="Tekstiruutu 7">
            <a:extLst>
              <a:ext uri="{FF2B5EF4-FFF2-40B4-BE49-F238E27FC236}">
                <a16:creationId xmlns:a16="http://schemas.microsoft.com/office/drawing/2014/main" id="{80FA173E-5E7C-4DA2-8A95-2C950166E1C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Tekstiruutu 8">
            <a:extLst>
              <a:ext uri="{FF2B5EF4-FFF2-40B4-BE49-F238E27FC236}">
                <a16:creationId xmlns:a16="http://schemas.microsoft.com/office/drawing/2014/main" id="{A7171D71-6231-43FF-96DA-B800152A066B}"/>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sp>
        <p:nvSpPr>
          <p:cNvPr id="4" name="Tekstiruutu 3">
            <a:extLst>
              <a:ext uri="{FF2B5EF4-FFF2-40B4-BE49-F238E27FC236}">
                <a16:creationId xmlns:a16="http://schemas.microsoft.com/office/drawing/2014/main" id="{5AF18370-20D0-40F8-B8B4-17A2407A46E4}"/>
              </a:ext>
            </a:extLst>
          </p:cNvPr>
          <p:cNvSpPr txBox="1"/>
          <p:nvPr/>
        </p:nvSpPr>
        <p:spPr>
          <a:xfrm>
            <a:off x="9673664" y="1882520"/>
            <a:ext cx="771430" cy="307777"/>
          </a:xfrm>
          <a:prstGeom prst="rect">
            <a:avLst/>
          </a:prstGeom>
          <a:noFill/>
        </p:spPr>
        <p:txBody>
          <a:bodyPr wrap="none" rtlCol="0">
            <a:spAutoFit/>
          </a:bodyPr>
          <a:lstStyle/>
          <a:p>
            <a:r>
              <a:rPr lang="fi-FI" sz="1400" dirty="0" err="1"/>
              <a:t>location</a:t>
            </a:r>
            <a:endParaRPr lang="en-GB" sz="1400" dirty="0"/>
          </a:p>
        </p:txBody>
      </p:sp>
      <p:sp>
        <p:nvSpPr>
          <p:cNvPr id="10" name="Tekstiruutu 9">
            <a:extLst>
              <a:ext uri="{FF2B5EF4-FFF2-40B4-BE49-F238E27FC236}">
                <a16:creationId xmlns:a16="http://schemas.microsoft.com/office/drawing/2014/main" id="{26B1909D-7716-4526-9C13-50B8E0888EEE}"/>
              </a:ext>
            </a:extLst>
          </p:cNvPr>
          <p:cNvSpPr txBox="1"/>
          <p:nvPr/>
        </p:nvSpPr>
        <p:spPr>
          <a:xfrm>
            <a:off x="9719272" y="4844381"/>
            <a:ext cx="750398" cy="307777"/>
          </a:xfrm>
          <a:prstGeom prst="rect">
            <a:avLst/>
          </a:prstGeom>
          <a:noFill/>
        </p:spPr>
        <p:txBody>
          <a:bodyPr wrap="none" rtlCol="0">
            <a:spAutoFit/>
          </a:bodyPr>
          <a:lstStyle/>
          <a:p>
            <a:r>
              <a:rPr lang="fi-FI" sz="1400" dirty="0" err="1"/>
              <a:t>velocity</a:t>
            </a:r>
            <a:endParaRPr lang="en-GB" sz="1400" dirty="0"/>
          </a:p>
        </p:txBody>
      </p:sp>
    </p:spTree>
    <p:extLst>
      <p:ext uri="{BB962C8B-B14F-4D97-AF65-F5344CB8AC3E}">
        <p14:creationId xmlns:p14="http://schemas.microsoft.com/office/powerpoint/2010/main" val="1801065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Kuva 2">
            <a:extLst>
              <a:ext uri="{FF2B5EF4-FFF2-40B4-BE49-F238E27FC236}">
                <a16:creationId xmlns:a16="http://schemas.microsoft.com/office/drawing/2014/main" id="{5AB6DE1A-92CB-409B-9F1E-B03867034B55}"/>
              </a:ext>
            </a:extLst>
          </p:cNvPr>
          <p:cNvPicPr>
            <a:picLocks noChangeAspect="1"/>
          </p:cNvPicPr>
          <p:nvPr/>
        </p:nvPicPr>
        <p:blipFill>
          <a:blip r:embed="rId2"/>
          <a:stretch>
            <a:fillRect/>
          </a:stretch>
        </p:blipFill>
        <p:spPr>
          <a:xfrm>
            <a:off x="5384448" y="1012467"/>
            <a:ext cx="5704853" cy="5315762"/>
          </a:xfrm>
          <a:prstGeom prst="rect">
            <a:avLst/>
          </a:prstGeom>
        </p:spPr>
      </p:pic>
      <p:sp>
        <p:nvSpPr>
          <p:cNvPr id="7" name="Tekstiruutu 6">
            <a:extLst>
              <a:ext uri="{FF2B5EF4-FFF2-40B4-BE49-F238E27FC236}">
                <a16:creationId xmlns:a16="http://schemas.microsoft.com/office/drawing/2014/main" id="{3A152F02-4B83-4106-B529-6711733402BD}"/>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5FFC7984-F156-4CE9-A43D-FF931643524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spTree>
    <p:extLst>
      <p:ext uri="{BB962C8B-B14F-4D97-AF65-F5344CB8AC3E}">
        <p14:creationId xmlns:p14="http://schemas.microsoft.com/office/powerpoint/2010/main" val="849174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C69BE617-D317-4E91-8265-592309136DB8}"/>
              </a:ext>
            </a:extLst>
          </p:cNvPr>
          <p:cNvPicPr>
            <a:picLocks noChangeAspect="1"/>
          </p:cNvPicPr>
          <p:nvPr/>
        </p:nvPicPr>
        <p:blipFill>
          <a:blip r:embed="rId2"/>
          <a:stretch>
            <a:fillRect/>
          </a:stretch>
        </p:blipFill>
        <p:spPr>
          <a:xfrm>
            <a:off x="5380663" y="914400"/>
            <a:ext cx="6159901" cy="5226341"/>
          </a:xfrm>
          <a:prstGeom prst="rect">
            <a:avLst/>
          </a:prstGeom>
        </p:spPr>
      </p:pic>
    </p:spTree>
    <p:extLst>
      <p:ext uri="{BB962C8B-B14F-4D97-AF65-F5344CB8AC3E}">
        <p14:creationId xmlns:p14="http://schemas.microsoft.com/office/powerpoint/2010/main" val="29921911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2" name="Kuva 1">
            <a:extLst>
              <a:ext uri="{FF2B5EF4-FFF2-40B4-BE49-F238E27FC236}">
                <a16:creationId xmlns:a16="http://schemas.microsoft.com/office/drawing/2014/main" id="{B0ABA8EA-6203-4FE3-A57F-4C5BE05E77F4}"/>
              </a:ext>
            </a:extLst>
          </p:cNvPr>
          <p:cNvPicPr>
            <a:picLocks noChangeAspect="1"/>
          </p:cNvPicPr>
          <p:nvPr/>
        </p:nvPicPr>
        <p:blipFill>
          <a:blip r:embed="rId2"/>
          <a:stretch>
            <a:fillRect/>
          </a:stretch>
        </p:blipFill>
        <p:spPr>
          <a:xfrm>
            <a:off x="5263114" y="914400"/>
            <a:ext cx="2259697" cy="1012065"/>
          </a:xfrm>
          <a:prstGeom prst="rect">
            <a:avLst/>
          </a:prstGeom>
        </p:spPr>
      </p:pic>
      <p:pic>
        <p:nvPicPr>
          <p:cNvPr id="4" name="Kuva 3">
            <a:extLst>
              <a:ext uri="{FF2B5EF4-FFF2-40B4-BE49-F238E27FC236}">
                <a16:creationId xmlns:a16="http://schemas.microsoft.com/office/drawing/2014/main" id="{29CA8D04-6979-4EAC-AD9B-A05D37F3A9C6}"/>
              </a:ext>
            </a:extLst>
          </p:cNvPr>
          <p:cNvPicPr>
            <a:picLocks noChangeAspect="1"/>
          </p:cNvPicPr>
          <p:nvPr/>
        </p:nvPicPr>
        <p:blipFill>
          <a:blip r:embed="rId3"/>
          <a:stretch>
            <a:fillRect/>
          </a:stretch>
        </p:blipFill>
        <p:spPr>
          <a:xfrm>
            <a:off x="5336983" y="1913078"/>
            <a:ext cx="5656599" cy="4696349"/>
          </a:xfrm>
          <a:prstGeom prst="rect">
            <a:avLst/>
          </a:prstGeom>
        </p:spPr>
      </p:pic>
    </p:spTree>
    <p:extLst>
      <p:ext uri="{BB962C8B-B14F-4D97-AF65-F5344CB8AC3E}">
        <p14:creationId xmlns:p14="http://schemas.microsoft.com/office/powerpoint/2010/main" val="37374869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4B6ABB43-5264-4FB6-A127-A5DA2DA9EA6D}"/>
              </a:ext>
            </a:extLst>
          </p:cNvPr>
          <p:cNvPicPr>
            <a:picLocks noChangeAspect="1"/>
          </p:cNvPicPr>
          <p:nvPr/>
        </p:nvPicPr>
        <p:blipFill>
          <a:blip r:embed="rId2"/>
          <a:stretch>
            <a:fillRect/>
          </a:stretch>
        </p:blipFill>
        <p:spPr>
          <a:xfrm>
            <a:off x="5263114" y="914400"/>
            <a:ext cx="3964313" cy="5494839"/>
          </a:xfrm>
          <a:prstGeom prst="rect">
            <a:avLst/>
          </a:prstGeom>
        </p:spPr>
      </p:pic>
      <p:sp>
        <p:nvSpPr>
          <p:cNvPr id="7" name="Tekstiruutu 6">
            <a:extLst>
              <a:ext uri="{FF2B5EF4-FFF2-40B4-BE49-F238E27FC236}">
                <a16:creationId xmlns:a16="http://schemas.microsoft.com/office/drawing/2014/main" id="{7B168105-B5DE-4805-9658-98A60CA1BECD}"/>
              </a:ext>
            </a:extLst>
          </p:cNvPr>
          <p:cNvSpPr txBox="1"/>
          <p:nvPr/>
        </p:nvSpPr>
        <p:spPr>
          <a:xfrm>
            <a:off x="9368864" y="2219572"/>
            <a:ext cx="771430" cy="307777"/>
          </a:xfrm>
          <a:prstGeom prst="rect">
            <a:avLst/>
          </a:prstGeom>
          <a:noFill/>
        </p:spPr>
        <p:txBody>
          <a:bodyPr wrap="none" rtlCol="0">
            <a:spAutoFit/>
          </a:bodyPr>
          <a:lstStyle/>
          <a:p>
            <a:r>
              <a:rPr lang="fi-FI" sz="1400" dirty="0" err="1"/>
              <a:t>location</a:t>
            </a:r>
            <a:endParaRPr lang="en-GB" sz="1400" dirty="0"/>
          </a:p>
        </p:txBody>
      </p:sp>
      <p:sp>
        <p:nvSpPr>
          <p:cNvPr id="8" name="Tekstiruutu 7">
            <a:extLst>
              <a:ext uri="{FF2B5EF4-FFF2-40B4-BE49-F238E27FC236}">
                <a16:creationId xmlns:a16="http://schemas.microsoft.com/office/drawing/2014/main" id="{FDF7F2A0-2CC0-4EF9-AF51-701FE6D35E1C}"/>
              </a:ext>
            </a:extLst>
          </p:cNvPr>
          <p:cNvSpPr txBox="1"/>
          <p:nvPr/>
        </p:nvSpPr>
        <p:spPr>
          <a:xfrm>
            <a:off x="9435635" y="5165972"/>
            <a:ext cx="750398" cy="307777"/>
          </a:xfrm>
          <a:prstGeom prst="rect">
            <a:avLst/>
          </a:prstGeom>
          <a:noFill/>
        </p:spPr>
        <p:txBody>
          <a:bodyPr wrap="none" rtlCol="0">
            <a:spAutoFit/>
          </a:bodyPr>
          <a:lstStyle/>
          <a:p>
            <a:r>
              <a:rPr lang="fi-FI" sz="1400" dirty="0" err="1"/>
              <a:t>velocity</a:t>
            </a:r>
            <a:endParaRPr lang="en-GB" sz="1400" dirty="0"/>
          </a:p>
        </p:txBody>
      </p:sp>
    </p:spTree>
    <p:extLst>
      <p:ext uri="{BB962C8B-B14F-4D97-AF65-F5344CB8AC3E}">
        <p14:creationId xmlns:p14="http://schemas.microsoft.com/office/powerpoint/2010/main" val="24807482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2" name="Kuva 1">
            <a:extLst>
              <a:ext uri="{FF2B5EF4-FFF2-40B4-BE49-F238E27FC236}">
                <a16:creationId xmlns:a16="http://schemas.microsoft.com/office/drawing/2014/main" id="{9CBBA672-364D-48C2-85AE-C0D673EC75FF}"/>
              </a:ext>
            </a:extLst>
          </p:cNvPr>
          <p:cNvPicPr>
            <a:picLocks noChangeAspect="1"/>
          </p:cNvPicPr>
          <p:nvPr/>
        </p:nvPicPr>
        <p:blipFill>
          <a:blip r:embed="rId2"/>
          <a:stretch>
            <a:fillRect/>
          </a:stretch>
        </p:blipFill>
        <p:spPr>
          <a:xfrm>
            <a:off x="5263114" y="943308"/>
            <a:ext cx="4744952" cy="5614518"/>
          </a:xfrm>
          <a:prstGeom prst="rect">
            <a:avLst/>
          </a:prstGeom>
        </p:spPr>
      </p:pic>
      <p:sp>
        <p:nvSpPr>
          <p:cNvPr id="7" name="Tekstiruutu 6">
            <a:extLst>
              <a:ext uri="{FF2B5EF4-FFF2-40B4-BE49-F238E27FC236}">
                <a16:creationId xmlns:a16="http://schemas.microsoft.com/office/drawing/2014/main" id="{62449E01-DDA8-435B-AD64-B18BB260742D}"/>
              </a:ext>
            </a:extLst>
          </p:cNvPr>
          <p:cNvSpPr txBox="1"/>
          <p:nvPr/>
        </p:nvSpPr>
        <p:spPr>
          <a:xfrm>
            <a:off x="9349178" y="2219572"/>
            <a:ext cx="2505622" cy="307777"/>
          </a:xfrm>
          <a:prstGeom prst="rect">
            <a:avLst/>
          </a:prstGeom>
          <a:noFill/>
        </p:spPr>
        <p:txBody>
          <a:bodyPr wrap="none" rtlCol="0">
            <a:spAutoFit/>
          </a:bodyPr>
          <a:lstStyle/>
          <a:p>
            <a:r>
              <a:rPr lang="fi-FI" sz="1400" dirty="0" err="1"/>
              <a:t>Location</a:t>
            </a:r>
            <a:r>
              <a:rPr lang="fi-FI" sz="1400" dirty="0"/>
              <a:t>, </a:t>
            </a:r>
            <a:r>
              <a:rPr lang="fi-FI" sz="1400" dirty="0" err="1"/>
              <a:t>measured</a:t>
            </a:r>
            <a:r>
              <a:rPr lang="fi-FI" sz="1400" dirty="0"/>
              <a:t> and </a:t>
            </a:r>
            <a:r>
              <a:rPr lang="fi-FI" sz="1400" dirty="0" err="1"/>
              <a:t>filtered</a:t>
            </a:r>
            <a:endParaRPr lang="en-GB" sz="1400" dirty="0"/>
          </a:p>
        </p:txBody>
      </p:sp>
      <p:sp>
        <p:nvSpPr>
          <p:cNvPr id="8" name="Tekstiruutu 7">
            <a:extLst>
              <a:ext uri="{FF2B5EF4-FFF2-40B4-BE49-F238E27FC236}">
                <a16:creationId xmlns:a16="http://schemas.microsoft.com/office/drawing/2014/main" id="{87374F4C-23DD-45DB-9697-F30F0EE1BC53}"/>
              </a:ext>
            </a:extLst>
          </p:cNvPr>
          <p:cNvSpPr txBox="1"/>
          <p:nvPr/>
        </p:nvSpPr>
        <p:spPr>
          <a:xfrm>
            <a:off x="9349178" y="5245800"/>
            <a:ext cx="1520673" cy="307777"/>
          </a:xfrm>
          <a:prstGeom prst="rect">
            <a:avLst/>
          </a:prstGeom>
          <a:noFill/>
        </p:spPr>
        <p:txBody>
          <a:bodyPr wrap="none" rtlCol="0">
            <a:spAutoFit/>
          </a:bodyPr>
          <a:lstStyle/>
          <a:p>
            <a:r>
              <a:rPr lang="fi-FI" sz="1400" dirty="0" err="1"/>
              <a:t>Estimated</a:t>
            </a:r>
            <a:r>
              <a:rPr lang="fi-FI" sz="1400" dirty="0"/>
              <a:t> </a:t>
            </a:r>
            <a:r>
              <a:rPr lang="fi-FI" sz="1400" dirty="0" err="1"/>
              <a:t>velocity</a:t>
            </a:r>
            <a:endParaRPr lang="en-GB" sz="1400" dirty="0"/>
          </a:p>
        </p:txBody>
      </p:sp>
    </p:spTree>
    <p:extLst>
      <p:ext uri="{BB962C8B-B14F-4D97-AF65-F5344CB8AC3E}">
        <p14:creationId xmlns:p14="http://schemas.microsoft.com/office/powerpoint/2010/main" val="1652318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A1AFD1D9-6633-4310-8229-EA6D64370F82}"/>
              </a:ext>
            </a:extLst>
          </p:cNvPr>
          <p:cNvPicPr>
            <a:picLocks noChangeAspect="1"/>
          </p:cNvPicPr>
          <p:nvPr/>
        </p:nvPicPr>
        <p:blipFill>
          <a:blip r:embed="rId2"/>
          <a:stretch>
            <a:fillRect/>
          </a:stretch>
        </p:blipFill>
        <p:spPr>
          <a:xfrm>
            <a:off x="5263114" y="1061868"/>
            <a:ext cx="3861078" cy="5438861"/>
          </a:xfrm>
          <a:prstGeom prst="rect">
            <a:avLst/>
          </a:prstGeom>
        </p:spPr>
      </p:pic>
      <p:sp>
        <p:nvSpPr>
          <p:cNvPr id="7" name="Tekstiruutu 6">
            <a:extLst>
              <a:ext uri="{FF2B5EF4-FFF2-40B4-BE49-F238E27FC236}">
                <a16:creationId xmlns:a16="http://schemas.microsoft.com/office/drawing/2014/main" id="{6E69C93C-8EE0-4249-A5A1-9B24D6D0C497}"/>
              </a:ext>
            </a:extLst>
          </p:cNvPr>
          <p:cNvSpPr txBox="1"/>
          <p:nvPr/>
        </p:nvSpPr>
        <p:spPr>
          <a:xfrm>
            <a:off x="9124192" y="2538886"/>
            <a:ext cx="3014351" cy="276999"/>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using</a:t>
            </a:r>
            <a:r>
              <a:rPr lang="fi-FI" sz="1200" dirty="0"/>
              <a:t> </a:t>
            </a:r>
            <a:r>
              <a:rPr lang="fi-FI" sz="1200" dirty="0" err="1"/>
              <a:t>previous</a:t>
            </a:r>
            <a:r>
              <a:rPr lang="fi-FI" sz="1200" dirty="0"/>
              <a:t> </a:t>
            </a:r>
            <a:r>
              <a:rPr lang="fi-FI" sz="1200" dirty="0" err="1"/>
              <a:t>measurement</a:t>
            </a:r>
            <a:endParaRPr lang="en-GB" sz="1200" dirty="0"/>
          </a:p>
        </p:txBody>
      </p:sp>
      <p:sp>
        <p:nvSpPr>
          <p:cNvPr id="8" name="Tekstiruutu 7">
            <a:extLst>
              <a:ext uri="{FF2B5EF4-FFF2-40B4-BE49-F238E27FC236}">
                <a16:creationId xmlns:a16="http://schemas.microsoft.com/office/drawing/2014/main" id="{E49C4483-53DA-468B-AD35-212CA166C9CE}"/>
              </a:ext>
            </a:extLst>
          </p:cNvPr>
          <p:cNvSpPr txBox="1"/>
          <p:nvPr/>
        </p:nvSpPr>
        <p:spPr>
          <a:xfrm>
            <a:off x="9124192" y="5303857"/>
            <a:ext cx="2695866" cy="276999"/>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using</a:t>
            </a:r>
            <a:r>
              <a:rPr lang="fi-FI" sz="1200" dirty="0"/>
              <a:t> </a:t>
            </a:r>
            <a:r>
              <a:rPr lang="fi-FI" sz="1200" dirty="0" err="1"/>
              <a:t>filtered</a:t>
            </a:r>
            <a:r>
              <a:rPr lang="fi-FI" sz="1200" dirty="0"/>
              <a:t> </a:t>
            </a:r>
            <a:r>
              <a:rPr lang="fi-FI" sz="1200" dirty="0" err="1"/>
              <a:t>prediction</a:t>
            </a:r>
            <a:endParaRPr lang="en-GB" sz="1200" dirty="0"/>
          </a:p>
        </p:txBody>
      </p:sp>
    </p:spTree>
    <p:extLst>
      <p:ext uri="{BB962C8B-B14F-4D97-AF65-F5344CB8AC3E}">
        <p14:creationId xmlns:p14="http://schemas.microsoft.com/office/powerpoint/2010/main" val="11064132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4CC95E3A-15D3-49D3-B031-B6113A928676}"/>
              </a:ext>
            </a:extLst>
          </p:cNvPr>
          <p:cNvSpPr txBox="1"/>
          <p:nvPr/>
        </p:nvSpPr>
        <p:spPr>
          <a:xfrm>
            <a:off x="5263113" y="1634797"/>
            <a:ext cx="5281515" cy="1200329"/>
          </a:xfrm>
          <a:prstGeom prst="rect">
            <a:avLst/>
          </a:prstGeom>
          <a:noFill/>
        </p:spPr>
        <p:txBody>
          <a:bodyPr wrap="squar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a:t>
            </a:r>
          </a:p>
          <a:p>
            <a:pPr marL="285750" indent="-285750">
              <a:buFont typeface="Arial" panose="020B0604020202020204" pitchFamily="34" charset="0"/>
              <a:buChar char="•"/>
            </a:pPr>
            <a:r>
              <a:rPr lang="fi-FI" dirty="0">
                <a:solidFill>
                  <a:srgbClr val="FF0000"/>
                </a:solidFill>
              </a:rPr>
              <a:t>How to set </a:t>
            </a:r>
            <a:r>
              <a:rPr lang="fi-FI" dirty="0" err="1">
                <a:solidFill>
                  <a:srgbClr val="FF0000"/>
                </a:solidFill>
              </a:rPr>
              <a:t>covariances</a:t>
            </a:r>
            <a:r>
              <a:rPr lang="fi-FI" dirty="0">
                <a:solidFill>
                  <a:srgbClr val="FF0000"/>
                </a:solidFill>
              </a:rPr>
              <a:t> and </a:t>
            </a:r>
            <a:r>
              <a:rPr lang="fi-FI" dirty="0" err="1">
                <a:solidFill>
                  <a:srgbClr val="FF0000"/>
                </a:solidFill>
              </a:rPr>
              <a:t>initialize</a:t>
            </a:r>
            <a:r>
              <a:rPr lang="fi-FI" dirty="0">
                <a:solidFill>
                  <a:srgbClr val="FF0000"/>
                </a:solidFill>
              </a:rPr>
              <a:t> sigma?</a:t>
            </a:r>
          </a:p>
          <a:p>
            <a:pPr marL="285750" indent="-285750">
              <a:buFont typeface="Arial" panose="020B0604020202020204" pitchFamily="34" charset="0"/>
              <a:buChar char="•"/>
            </a:pPr>
            <a:r>
              <a:rPr lang="fi-FI" dirty="0">
                <a:solidFill>
                  <a:srgbClr val="FF0000"/>
                </a:solidFill>
              </a:rPr>
              <a:t>How to </a:t>
            </a:r>
            <a:r>
              <a:rPr lang="fi-FI" dirty="0" err="1">
                <a:solidFill>
                  <a:srgbClr val="FF0000"/>
                </a:solidFill>
              </a:rPr>
              <a:t>predict</a:t>
            </a:r>
            <a:r>
              <a:rPr lang="fi-FI" dirty="0">
                <a:solidFill>
                  <a:srgbClr val="FF0000"/>
                </a:solidFill>
              </a:rPr>
              <a:t> </a:t>
            </a:r>
            <a:r>
              <a:rPr lang="fi-FI" dirty="0" err="1">
                <a:solidFill>
                  <a:srgbClr val="FF0000"/>
                </a:solidFill>
              </a:rPr>
              <a:t>when</a:t>
            </a:r>
            <a:r>
              <a:rPr lang="fi-FI" dirty="0">
                <a:solidFill>
                  <a:srgbClr val="FF0000"/>
                </a:solidFill>
              </a:rPr>
              <a:t> </a:t>
            </a:r>
            <a:r>
              <a:rPr lang="fi-FI" dirty="0" err="1">
                <a:solidFill>
                  <a:srgbClr val="FF0000"/>
                </a:solidFill>
              </a:rPr>
              <a:t>using</a:t>
            </a:r>
            <a:r>
              <a:rPr lang="fi-FI" dirty="0">
                <a:solidFill>
                  <a:srgbClr val="FF0000"/>
                </a:solidFill>
              </a:rPr>
              <a:t> </a:t>
            </a:r>
            <a:r>
              <a:rPr lang="fi-FI" dirty="0" err="1">
                <a:solidFill>
                  <a:srgbClr val="FF0000"/>
                </a:solidFill>
              </a:rPr>
              <a:t>previous</a:t>
            </a:r>
            <a:r>
              <a:rPr lang="fi-FI" dirty="0">
                <a:solidFill>
                  <a:srgbClr val="FF0000"/>
                </a:solidFill>
              </a:rPr>
              <a:t> </a:t>
            </a:r>
            <a:r>
              <a:rPr lang="fi-FI" dirty="0" err="1">
                <a:solidFill>
                  <a:srgbClr val="FF0000"/>
                </a:solidFill>
              </a:rPr>
              <a:t>measurement</a:t>
            </a:r>
            <a:r>
              <a:rPr lang="fi-FI" dirty="0">
                <a:solidFill>
                  <a:srgbClr val="FF0000"/>
                </a:solidFill>
              </a:rPr>
              <a:t> </a:t>
            </a:r>
            <a:r>
              <a:rPr lang="fi-FI" dirty="0" err="1">
                <a:solidFill>
                  <a:srgbClr val="FF0000"/>
                </a:solidFill>
              </a:rPr>
              <a:t>gives</a:t>
            </a:r>
            <a:r>
              <a:rPr lang="fi-FI" dirty="0">
                <a:solidFill>
                  <a:srgbClr val="FF0000"/>
                </a:solidFill>
              </a:rPr>
              <a:t> </a:t>
            </a:r>
            <a:r>
              <a:rPr lang="fi-FI" dirty="0" err="1">
                <a:solidFill>
                  <a:srgbClr val="FF0000"/>
                </a:solidFill>
              </a:rPr>
              <a:t>smaller</a:t>
            </a:r>
            <a:r>
              <a:rPr lang="fi-FI" dirty="0">
                <a:solidFill>
                  <a:srgbClr val="FF0000"/>
                </a:solidFill>
              </a:rPr>
              <a:t> </a:t>
            </a:r>
            <a:r>
              <a:rPr lang="fi-FI" dirty="0" err="1">
                <a:solidFill>
                  <a:srgbClr val="FF0000"/>
                </a:solidFill>
              </a:rPr>
              <a:t>average</a:t>
            </a:r>
            <a:r>
              <a:rPr lang="fi-FI" dirty="0">
                <a:solidFill>
                  <a:srgbClr val="FF0000"/>
                </a:solidFill>
              </a:rPr>
              <a:t> </a:t>
            </a:r>
            <a:r>
              <a:rPr lang="fi-FI" dirty="0" err="1">
                <a:solidFill>
                  <a:srgbClr val="FF0000"/>
                </a:solidFill>
              </a:rPr>
              <a:t>error</a:t>
            </a:r>
            <a:r>
              <a:rPr lang="fi-FI" dirty="0">
                <a:solidFill>
                  <a:srgbClr val="FF0000"/>
                </a:solidFill>
              </a:rPr>
              <a:t>?  </a:t>
            </a:r>
            <a:r>
              <a:rPr lang="fi-FI" dirty="0" err="1">
                <a:solidFill>
                  <a:srgbClr val="FF0000"/>
                </a:solidFill>
              </a:rPr>
              <a:t>Bias</a:t>
            </a:r>
            <a:r>
              <a:rPr lang="fi-FI" dirty="0">
                <a:solidFill>
                  <a:srgbClr val="FF0000"/>
                </a:solidFill>
              </a:rPr>
              <a:t>!</a:t>
            </a:r>
            <a:endParaRPr lang="en-GB" dirty="0">
              <a:solidFill>
                <a:srgbClr val="FF0000"/>
              </a:solidFill>
            </a:endParaRPr>
          </a:p>
        </p:txBody>
      </p:sp>
      <p:sp>
        <p:nvSpPr>
          <p:cNvPr id="4" name="Tekstiruutu 3">
            <a:extLst>
              <a:ext uri="{FF2B5EF4-FFF2-40B4-BE49-F238E27FC236}">
                <a16:creationId xmlns:a16="http://schemas.microsoft.com/office/drawing/2014/main" id="{96F7CB99-5166-4913-B162-48AA21A6DD46}"/>
              </a:ext>
            </a:extLst>
          </p:cNvPr>
          <p:cNvSpPr txBox="1"/>
          <p:nvPr/>
        </p:nvSpPr>
        <p:spPr>
          <a:xfrm>
            <a:off x="5263114" y="5130801"/>
            <a:ext cx="1852495" cy="369332"/>
          </a:xfrm>
          <a:prstGeom prst="rect">
            <a:avLst/>
          </a:prstGeom>
          <a:noFill/>
        </p:spPr>
        <p:txBody>
          <a:bodyPr wrap="none" rtlCol="0">
            <a:spAutoFit/>
          </a:bodyPr>
          <a:lstStyle/>
          <a:p>
            <a:r>
              <a:rPr lang="fi-FI" dirty="0"/>
              <a:t>(</a:t>
            </a:r>
            <a:r>
              <a:rPr lang="fi-FI" dirty="0" err="1"/>
              <a:t>Notebook</a:t>
            </a:r>
            <a:r>
              <a:rPr lang="fi-FI" dirty="0"/>
              <a:t> demo)</a:t>
            </a:r>
            <a:endParaRPr lang="en-GB" dirty="0"/>
          </a:p>
        </p:txBody>
      </p:sp>
    </p:spTree>
    <p:extLst>
      <p:ext uri="{BB962C8B-B14F-4D97-AF65-F5344CB8AC3E}">
        <p14:creationId xmlns:p14="http://schemas.microsoft.com/office/powerpoint/2010/main" val="2477661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188506"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3821752" cy="646331"/>
          </a:xfrm>
          <a:prstGeom prst="rect">
            <a:avLst/>
          </a:prstGeom>
          <a:noFill/>
        </p:spPr>
        <p:txBody>
          <a:bodyPr wrap="none" rtlCol="0">
            <a:spAutoFit/>
          </a:bodyPr>
          <a:lstStyle/>
          <a:p>
            <a:pPr marL="285750" indent="-285750">
              <a:buFont typeface="Arial" panose="020B0604020202020204" pitchFamily="34" charset="0"/>
              <a:buChar char="•"/>
            </a:pPr>
            <a:r>
              <a:rPr lang="fi-FI" dirty="0"/>
              <a:t>Google </a:t>
            </a:r>
            <a:r>
              <a:rPr lang="fi-FI" dirty="0" err="1"/>
              <a:t>search</a:t>
            </a:r>
            <a:r>
              <a:rPr lang="fi-FI" dirty="0"/>
              <a:t> </a:t>
            </a:r>
            <a:r>
              <a:rPr lang="fi-FI" dirty="0" err="1"/>
              <a:t>enough</a:t>
            </a:r>
            <a:r>
              <a:rPr lang="fi-FI" dirty="0"/>
              <a:t>?</a:t>
            </a:r>
          </a:p>
          <a:p>
            <a:pPr marL="285750" indent="-285750">
              <a:buFont typeface="Arial" panose="020B0604020202020204" pitchFamily="34" charset="0"/>
              <a:buChar char="•"/>
            </a:pPr>
            <a:r>
              <a:rPr lang="fi-FI" dirty="0" err="1"/>
              <a:t>Good</a:t>
            </a:r>
            <a:r>
              <a:rPr lang="fi-FI" dirty="0"/>
              <a:t> </a:t>
            </a:r>
            <a:r>
              <a:rPr lang="fi-FI" dirty="0" err="1"/>
              <a:t>way</a:t>
            </a:r>
            <a:r>
              <a:rPr lang="fi-FI" dirty="0"/>
              <a:t> of </a:t>
            </a:r>
            <a:r>
              <a:rPr lang="fi-FI" dirty="0" err="1"/>
              <a:t>following</a:t>
            </a:r>
            <a:r>
              <a:rPr lang="fi-FI" dirty="0"/>
              <a:t> </a:t>
            </a:r>
            <a:r>
              <a:rPr lang="fi-FI" dirty="0" err="1"/>
              <a:t>new</a:t>
            </a:r>
            <a:r>
              <a:rPr lang="fi-FI" dirty="0"/>
              <a:t> </a:t>
            </a:r>
            <a:r>
              <a:rPr lang="fi-FI" dirty="0" err="1"/>
              <a:t>papers</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Actions</a:t>
            </a: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4672433" cy="646331"/>
          </a:xfrm>
          <a:prstGeom prst="rect">
            <a:avLst/>
          </a:prstGeom>
          <a:noFill/>
        </p:spPr>
        <p:txBody>
          <a:bodyPr wrap="none" rtlCol="0">
            <a:spAutoFit/>
          </a:bodyPr>
          <a:lstStyle/>
          <a:p>
            <a:pPr marL="285750" indent="-285750">
              <a:buFont typeface="Arial" panose="020B0604020202020204" pitchFamily="34" charset="0"/>
              <a:buChar char="•"/>
            </a:pPr>
            <a:r>
              <a:rPr lang="fi-FI" dirty="0" err="1"/>
              <a:t>The</a:t>
            </a:r>
            <a:r>
              <a:rPr lang="fi-FI" dirty="0"/>
              <a:t> </a:t>
            </a:r>
            <a:r>
              <a:rPr lang="fi-FI" dirty="0" err="1"/>
              <a:t>role</a:t>
            </a:r>
            <a:r>
              <a:rPr lang="fi-FI" dirty="0"/>
              <a:t> of </a:t>
            </a:r>
            <a:r>
              <a:rPr lang="fi-FI" dirty="0" err="1"/>
              <a:t>actions</a:t>
            </a:r>
            <a:r>
              <a:rPr lang="fi-FI" dirty="0"/>
              <a:t>, </a:t>
            </a:r>
            <a:r>
              <a:rPr lang="fi-FI" dirty="0" err="1"/>
              <a:t>should</a:t>
            </a:r>
            <a:r>
              <a:rPr lang="fi-FI" dirty="0"/>
              <a:t> it </a:t>
            </a:r>
            <a:r>
              <a:rPr lang="fi-FI" dirty="0" err="1"/>
              <a:t>be</a:t>
            </a:r>
            <a:r>
              <a:rPr lang="fi-FI" dirty="0"/>
              <a:t> </a:t>
            </a:r>
            <a:r>
              <a:rPr lang="fi-FI" dirty="0" err="1"/>
              <a:t>considered</a:t>
            </a:r>
            <a:r>
              <a:rPr lang="fi-FI" dirty="0"/>
              <a:t>? </a:t>
            </a:r>
          </a:p>
          <a:p>
            <a:pPr marL="285750" indent="-285750">
              <a:buFont typeface="Arial" panose="020B0604020202020204" pitchFamily="34" charset="0"/>
              <a:buChar char="•"/>
            </a:pPr>
            <a:r>
              <a:rPr lang="fi-FI" dirty="0" err="1"/>
              <a:t>Navigation</a:t>
            </a:r>
            <a:r>
              <a:rPr lang="fi-FI" dirty="0"/>
              <a:t> </a:t>
            </a:r>
            <a:r>
              <a:rPr lang="fi-FI" dirty="0" err="1"/>
              <a:t>assistance</a:t>
            </a:r>
            <a:r>
              <a:rPr lang="fi-FI" dirty="0"/>
              <a:t>?</a:t>
            </a:r>
            <a:endParaRPr lang="en-GB" dirty="0"/>
          </a:p>
        </p:txBody>
      </p:sp>
    </p:spTree>
    <p:extLst>
      <p:ext uri="{BB962C8B-B14F-4D97-AF65-F5344CB8AC3E}">
        <p14:creationId xmlns:p14="http://schemas.microsoft.com/office/powerpoint/2010/main" val="21615652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Probability representation</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889853" y="321177"/>
            <a:ext cx="5923289" cy="2031325"/>
          </a:xfrm>
          <a:prstGeom prst="rect">
            <a:avLst/>
          </a:prstGeom>
          <a:noFill/>
        </p:spPr>
        <p:txBody>
          <a:bodyPr wrap="square" rtlCol="0">
            <a:spAutoFit/>
          </a:bodyPr>
          <a:lstStyle/>
          <a:p>
            <a:pPr marL="800100" lvl="1" indent="-342900">
              <a:buFont typeface="Arial" panose="020B0604020202020204" pitchFamily="34" charset="0"/>
              <a:buChar char="•"/>
            </a:pPr>
            <a:r>
              <a:rPr lang="fi-FI" dirty="0" err="1"/>
              <a:t>Probability</a:t>
            </a:r>
            <a:r>
              <a:rPr lang="fi-FI" dirty="0"/>
              <a:t> </a:t>
            </a:r>
            <a:r>
              <a:rPr lang="fi-FI" dirty="0" err="1"/>
              <a:t>there</a:t>
            </a:r>
            <a:r>
              <a:rPr lang="fi-FI" dirty="0"/>
              <a:t> is </a:t>
            </a:r>
            <a:r>
              <a:rPr lang="fi-FI" dirty="0" err="1"/>
              <a:t>something</a:t>
            </a:r>
            <a:r>
              <a:rPr lang="fi-FI" dirty="0"/>
              <a:t> in </a:t>
            </a:r>
            <a:r>
              <a:rPr lang="fi-FI" dirty="0" err="1"/>
              <a:t>the</a:t>
            </a:r>
            <a:r>
              <a:rPr lang="fi-FI" dirty="0"/>
              <a:t> image </a:t>
            </a:r>
          </a:p>
          <a:p>
            <a:pPr marL="1257300" lvl="2" indent="-342900">
              <a:buFont typeface="Arial" panose="020B0604020202020204" pitchFamily="34" charset="0"/>
              <a:buChar char="•"/>
            </a:pPr>
            <a:r>
              <a:rPr lang="fi-FI" dirty="0"/>
              <a:t>P(S)</a:t>
            </a:r>
          </a:p>
          <a:p>
            <a:pPr marL="800100" lvl="1" indent="-342900">
              <a:buFont typeface="Arial" panose="020B0604020202020204" pitchFamily="34" charset="0"/>
              <a:buChar char="•"/>
            </a:pPr>
            <a:r>
              <a:rPr lang="fi-FI" dirty="0" err="1"/>
              <a:t>Probability</a:t>
            </a:r>
            <a:r>
              <a:rPr lang="fi-FI" dirty="0"/>
              <a:t> of </a:t>
            </a:r>
            <a:r>
              <a:rPr lang="fi-FI" dirty="0" err="1"/>
              <a:t>class</a:t>
            </a:r>
            <a:r>
              <a:rPr lang="fi-FI" dirty="0"/>
              <a:t> </a:t>
            </a:r>
            <a:r>
              <a:rPr lang="fi-FI" dirty="0" err="1"/>
              <a:t>given</a:t>
            </a:r>
            <a:r>
              <a:rPr lang="fi-FI" dirty="0"/>
              <a:t> </a:t>
            </a:r>
            <a:r>
              <a:rPr lang="fi-FI" dirty="0" err="1"/>
              <a:t>that</a:t>
            </a:r>
            <a:r>
              <a:rPr lang="fi-FI" dirty="0"/>
              <a:t> </a:t>
            </a:r>
            <a:r>
              <a:rPr lang="fi-FI" dirty="0" err="1"/>
              <a:t>there</a:t>
            </a:r>
            <a:r>
              <a:rPr lang="fi-FI" dirty="0"/>
              <a:t> is </a:t>
            </a:r>
            <a:r>
              <a:rPr lang="fi-FI" dirty="0" err="1"/>
              <a:t>something</a:t>
            </a:r>
            <a:r>
              <a:rPr lang="fi-FI" dirty="0"/>
              <a:t> </a:t>
            </a:r>
          </a:p>
          <a:p>
            <a:pPr marL="1257300" lvl="2" indent="-342900">
              <a:buFont typeface="Arial" panose="020B0604020202020204" pitchFamily="34" charset="0"/>
              <a:buChar char="•"/>
            </a:pPr>
            <a:r>
              <a:rPr lang="fi-FI" dirty="0"/>
              <a:t>P(C|S)</a:t>
            </a:r>
          </a:p>
          <a:p>
            <a:pPr marL="800100" lvl="1" indent="-342900">
              <a:buFont typeface="Arial" panose="020B0604020202020204" pitchFamily="34" charset="0"/>
              <a:buChar char="•"/>
            </a:pPr>
            <a:r>
              <a:rPr lang="fi-FI" dirty="0" err="1"/>
              <a:t>Probability</a:t>
            </a:r>
            <a:r>
              <a:rPr lang="fi-FI" dirty="0"/>
              <a:t> of </a:t>
            </a:r>
            <a:r>
              <a:rPr lang="fi-FI" dirty="0" err="1"/>
              <a:t>location</a:t>
            </a:r>
            <a:r>
              <a:rPr lang="fi-FI" dirty="0"/>
              <a:t> (</a:t>
            </a:r>
            <a:r>
              <a:rPr lang="fi-FI" dirty="0" err="1"/>
              <a:t>or</a:t>
            </a:r>
            <a:r>
              <a:rPr lang="fi-FI" dirty="0"/>
              <a:t> </a:t>
            </a:r>
            <a:r>
              <a:rPr lang="fi-FI" dirty="0" err="1"/>
              <a:t>state</a:t>
            </a:r>
            <a:r>
              <a:rPr lang="fi-FI" dirty="0"/>
              <a:t>) </a:t>
            </a:r>
            <a:r>
              <a:rPr lang="fi-FI" dirty="0" err="1"/>
              <a:t>given</a:t>
            </a:r>
            <a:r>
              <a:rPr lang="fi-FI" dirty="0"/>
              <a:t> </a:t>
            </a:r>
            <a:r>
              <a:rPr lang="fi-FI" dirty="0" err="1"/>
              <a:t>the</a:t>
            </a:r>
            <a:r>
              <a:rPr lang="fi-FI" dirty="0"/>
              <a:t> </a:t>
            </a:r>
            <a:r>
              <a:rPr lang="fi-FI" dirty="0" err="1"/>
              <a:t>class</a:t>
            </a:r>
            <a:endParaRPr lang="fi-FI" dirty="0"/>
          </a:p>
          <a:p>
            <a:pPr marL="1257300" lvl="2" indent="-342900">
              <a:buFont typeface="Arial" panose="020B0604020202020204" pitchFamily="34" charset="0"/>
              <a:buChar char="•"/>
            </a:pPr>
            <a:r>
              <a:rPr lang="fi-FI" dirty="0"/>
              <a:t>P(X|C,S)</a:t>
            </a:r>
          </a:p>
          <a:p>
            <a:endParaRPr lang="en-GB" dirty="0"/>
          </a:p>
        </p:txBody>
      </p:sp>
      <p:sp>
        <p:nvSpPr>
          <p:cNvPr id="3" name="Tekstiruutu 2">
            <a:extLst>
              <a:ext uri="{FF2B5EF4-FFF2-40B4-BE49-F238E27FC236}">
                <a16:creationId xmlns:a16="http://schemas.microsoft.com/office/drawing/2014/main" id="{D319F0B7-EBBF-4EA5-8D12-C2938C279720}"/>
              </a:ext>
            </a:extLst>
          </p:cNvPr>
          <p:cNvSpPr txBox="1"/>
          <p:nvPr/>
        </p:nvSpPr>
        <p:spPr>
          <a:xfrm>
            <a:off x="5205245" y="3540935"/>
            <a:ext cx="4034971" cy="369332"/>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205245" y="40760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35783203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Sources of uncertainty</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5D53497-CCCB-4A73-9170-7008971D92ED}"/>
              </a:ext>
            </a:extLst>
          </p:cNvPr>
          <p:cNvSpPr txBox="1"/>
          <p:nvPr/>
        </p:nvSpPr>
        <p:spPr>
          <a:xfrm>
            <a:off x="5387251" y="3429000"/>
            <a:ext cx="5367367" cy="1754326"/>
          </a:xfrm>
          <a:prstGeom prst="rect">
            <a:avLst/>
          </a:prstGeom>
          <a:noFill/>
        </p:spPr>
        <p:txBody>
          <a:bodyPr wrap="none" rtlCol="0">
            <a:spAutoFit/>
          </a:bodyPr>
          <a:lstStyle/>
          <a:p>
            <a:pPr marL="342900" indent="-342900">
              <a:buFont typeface="+mj-lt"/>
              <a:buAutoNum type="arabicPeriod"/>
            </a:pPr>
            <a:r>
              <a:rPr lang="en-GB" dirty="0"/>
              <a:t>Inherent stochasticity in the system being </a:t>
            </a:r>
            <a:r>
              <a:rPr lang="en-GB" dirty="0" err="1"/>
              <a:t>modeled</a:t>
            </a:r>
            <a:r>
              <a:rPr lang="en-GB" dirty="0"/>
              <a:t>.</a:t>
            </a:r>
          </a:p>
          <a:p>
            <a:pPr marL="800100" lvl="1" indent="-342900">
              <a:buFont typeface="Arial" panose="020B0604020202020204" pitchFamily="34" charset="0"/>
              <a:buChar char="•"/>
            </a:pPr>
            <a:r>
              <a:rPr lang="fi-FI" dirty="0"/>
              <a:t>?</a:t>
            </a:r>
            <a:endParaRPr lang="en-GB" dirty="0"/>
          </a:p>
          <a:p>
            <a:pPr marL="342900" indent="-342900">
              <a:buFont typeface="+mj-lt"/>
              <a:buAutoNum type="arabicPeriod"/>
            </a:pPr>
            <a:r>
              <a:rPr lang="en-GB" dirty="0"/>
              <a:t>Incomplete observability.</a:t>
            </a:r>
          </a:p>
          <a:p>
            <a:pPr marL="742950" lvl="1" indent="-285750">
              <a:buFont typeface="Arial" panose="020B0604020202020204" pitchFamily="34" charset="0"/>
              <a:buChar char="•"/>
            </a:pPr>
            <a:r>
              <a:rPr lang="fi-FI" dirty="0"/>
              <a:t>?</a:t>
            </a:r>
            <a:endParaRPr lang="en-GB" dirty="0"/>
          </a:p>
          <a:p>
            <a:pPr marL="342900" indent="-342900">
              <a:buFont typeface="+mj-lt"/>
              <a:buAutoNum type="arabicPeriod"/>
            </a:pPr>
            <a:r>
              <a:rPr lang="en-GB" dirty="0"/>
              <a:t>Incomplete </a:t>
            </a:r>
            <a:r>
              <a:rPr lang="en-GB" dirty="0" err="1"/>
              <a:t>modeling</a:t>
            </a:r>
            <a:r>
              <a:rPr lang="en-GB" dirty="0"/>
              <a:t>.</a:t>
            </a:r>
          </a:p>
          <a:p>
            <a:pPr marL="800100" lvl="1" indent="-342900">
              <a:buFont typeface="Arial" panose="020B0604020202020204" pitchFamily="34" charset="0"/>
              <a:buChar char="•"/>
            </a:pPr>
            <a:r>
              <a:rPr lang="fi-FI" dirty="0"/>
              <a:t>?</a:t>
            </a:r>
            <a:endParaRPr lang="en-GB" dirty="0"/>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5064025" y="724775"/>
            <a:ext cx="4332306" cy="1754326"/>
          </a:xfrm>
          <a:prstGeom prst="rect">
            <a:avLst/>
          </a:prstGeom>
          <a:noFill/>
        </p:spPr>
        <p:txBody>
          <a:bodyPr wrap="square" rtlCol="0">
            <a:spAutoFit/>
          </a:bodyPr>
          <a:lstStyle/>
          <a:p>
            <a:pPr lvl="1"/>
            <a:r>
              <a:rPr lang="fi-FI" dirty="0" err="1"/>
              <a:t>Ingredients</a:t>
            </a:r>
            <a:r>
              <a:rPr lang="fi-FI" dirty="0"/>
              <a:t>:</a:t>
            </a:r>
          </a:p>
          <a:p>
            <a:pPr marL="1257300" lvl="2" indent="-342900">
              <a:buFont typeface="Arial" panose="020B0604020202020204" pitchFamily="34" charset="0"/>
              <a:buChar char="•"/>
            </a:pPr>
            <a:r>
              <a:rPr lang="fi-FI" dirty="0" err="1"/>
              <a:t>Classification</a:t>
            </a:r>
            <a:r>
              <a:rPr lang="fi-FI" dirty="0"/>
              <a:t> </a:t>
            </a:r>
            <a:r>
              <a:rPr lang="fi-FI" dirty="0" err="1"/>
              <a:t>belief</a:t>
            </a:r>
            <a:endParaRPr lang="fi-FI" dirty="0"/>
          </a:p>
          <a:p>
            <a:pPr marL="1257300" lvl="2" indent="-342900">
              <a:buFont typeface="Arial" panose="020B0604020202020204" pitchFamily="34" charset="0"/>
              <a:buChar char="•"/>
            </a:pPr>
            <a:r>
              <a:rPr lang="fi-FI" dirty="0" err="1"/>
              <a:t>Bounding</a:t>
            </a:r>
            <a:r>
              <a:rPr lang="fi-FI" dirty="0"/>
              <a:t> box </a:t>
            </a:r>
            <a:r>
              <a:rPr lang="fi-FI" dirty="0" err="1"/>
              <a:t>noise</a:t>
            </a:r>
            <a:endParaRPr lang="fi-FI" dirty="0"/>
          </a:p>
          <a:p>
            <a:pPr marL="1257300" lvl="2" indent="-342900">
              <a:buFont typeface="Arial" panose="020B0604020202020204" pitchFamily="34" charset="0"/>
              <a:buChar char="•"/>
            </a:pPr>
            <a:r>
              <a:rPr lang="fi-FI" dirty="0" err="1"/>
              <a:t>Pixel</a:t>
            </a:r>
            <a:r>
              <a:rPr lang="fi-FI" dirty="0"/>
              <a:t> </a:t>
            </a:r>
            <a:r>
              <a:rPr lang="fi-FI" dirty="0" err="1"/>
              <a:t>discretization</a:t>
            </a:r>
            <a:endParaRPr lang="fi-FI" dirty="0"/>
          </a:p>
          <a:p>
            <a:pPr marL="1257300" lvl="2" indent="-342900">
              <a:buFont typeface="Arial" panose="020B0604020202020204" pitchFamily="34" charset="0"/>
              <a:buChar char="•"/>
            </a:pPr>
            <a:r>
              <a:rPr lang="fi-FI" dirty="0" err="1"/>
              <a:t>Distance</a:t>
            </a:r>
            <a:r>
              <a:rPr lang="fi-FI" dirty="0"/>
              <a:t> </a:t>
            </a:r>
            <a:r>
              <a:rPr lang="fi-FI" dirty="0" err="1"/>
              <a:t>estimation</a:t>
            </a:r>
            <a:endParaRPr lang="fi-FI" dirty="0"/>
          </a:p>
          <a:p>
            <a:endParaRPr lang="en-GB" dirty="0"/>
          </a:p>
        </p:txBody>
      </p:sp>
    </p:spTree>
    <p:extLst>
      <p:ext uri="{BB962C8B-B14F-4D97-AF65-F5344CB8AC3E}">
        <p14:creationId xmlns:p14="http://schemas.microsoft.com/office/powerpoint/2010/main" val="18895433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 Fine Tuning</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3" name="Tekstiruutu 2">
            <a:extLst>
              <a:ext uri="{FF2B5EF4-FFF2-40B4-BE49-F238E27FC236}">
                <a16:creationId xmlns:a16="http://schemas.microsoft.com/office/drawing/2014/main" id="{D319F0B7-EBBF-4EA5-8D12-C2938C279720}"/>
              </a:ext>
            </a:extLst>
          </p:cNvPr>
          <p:cNvSpPr txBox="1"/>
          <p:nvPr/>
        </p:nvSpPr>
        <p:spPr>
          <a:xfrm>
            <a:off x="5052845" y="2188795"/>
            <a:ext cx="4034971" cy="646331"/>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 in </a:t>
            </a:r>
            <a:r>
              <a:rPr lang="fi-FI" dirty="0" err="1"/>
              <a:t>practice</a:t>
            </a:r>
            <a:r>
              <a:rPr lang="fi-FI" dirty="0"/>
              <a:t>? </a:t>
            </a:r>
          </a:p>
          <a:p>
            <a:r>
              <a:rPr lang="fi-FI" dirty="0" err="1"/>
              <a:t>What</a:t>
            </a:r>
            <a:r>
              <a:rPr lang="fi-FI" dirty="0"/>
              <a:t> is </a:t>
            </a:r>
            <a:r>
              <a:rPr lang="fi-FI" dirty="0" err="1"/>
              <a:t>the</a:t>
            </a:r>
            <a:r>
              <a:rPr lang="fi-FI" dirty="0"/>
              <a:t> output of </a:t>
            </a:r>
            <a:r>
              <a:rPr lang="fi-FI" dirty="0" err="1"/>
              <a:t>the</a:t>
            </a:r>
            <a:r>
              <a:rPr lang="fi-FI" dirty="0"/>
              <a:t> </a:t>
            </a:r>
            <a:r>
              <a:rPr lang="fi-FI" dirty="0" err="1"/>
              <a:t>system</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052845" y="298826"/>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6523892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1599</TotalTime>
  <Words>2371</Words>
  <Application>Microsoft Office PowerPoint</Application>
  <PresentationFormat>Laajakuva</PresentationFormat>
  <Paragraphs>484</Paragraphs>
  <Slides>96</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96</vt:i4>
      </vt:variant>
    </vt:vector>
  </HeadingPairs>
  <TitlesOfParts>
    <vt:vector size="100" baseType="lpstr">
      <vt:lpstr>Arial</vt:lpstr>
      <vt:lpstr>Calibri</vt:lpstr>
      <vt:lpstr>Calibri Light</vt:lpstr>
      <vt:lpstr>Office-teema</vt:lpstr>
      <vt:lpstr>Image-Based Situation Awareness</vt:lpstr>
      <vt:lpstr>Sakari Lampola</vt:lpstr>
      <vt:lpstr>Motivation: Understanding Image</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To Be Discussed</vt:lpstr>
      <vt:lpstr>PowerPoint-esitys</vt:lpstr>
      <vt:lpstr>PowerPoint-esitys</vt:lpstr>
      <vt:lpstr>PowerPoint-esitys</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351</cp:revision>
  <dcterms:created xsi:type="dcterms:W3CDTF">2017-12-07T08:30:07Z</dcterms:created>
  <dcterms:modified xsi:type="dcterms:W3CDTF">2018-01-09T08:50:24Z</dcterms:modified>
</cp:coreProperties>
</file>